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6"/>
    <p:sldId id="257" r:id="rId67"/>
    <p:sldId id="258" r:id="rId68"/>
    <p:sldId id="259" r:id="rId69"/>
    <p:sldId id="260" r:id="rId70"/>
    <p:sldId id="261" r:id="rId71"/>
    <p:sldId id="262" r:id="rId72"/>
    <p:sldId id="263" r:id="rId73"/>
    <p:sldId id="264" r:id="rId74"/>
    <p:sldId id="265" r:id="rId75"/>
    <p:sldId id="266" r:id="rId76"/>
    <p:sldId id="267" r:id="rId77"/>
    <p:sldId id="268" r:id="rId78"/>
    <p:sldId id="269" r:id="rId79"/>
    <p:sldId id="270" r:id="rId80"/>
    <p:sldId id="271" r:id="rId81"/>
    <p:sldId id="272" r:id="rId82"/>
    <p:sldId id="273" r:id="rId83"/>
    <p:sldId id="274" r:id="rId84"/>
    <p:sldId id="275" r:id="rId85"/>
    <p:sldId id="276" r:id="rId86"/>
    <p:sldId id="277" r:id="rId87"/>
    <p:sldId id="278" r:id="rId88"/>
    <p:sldId id="279" r:id="rId89"/>
    <p:sldId id="280" r:id="rId90"/>
    <p:sldId id="281" r:id="rId91"/>
    <p:sldId id="282" r:id="rId92"/>
    <p:sldId id="283" r:id="rId93"/>
    <p:sldId id="284" r:id="rId94"/>
    <p:sldId id="285" r:id="rId95"/>
    <p:sldId id="286" r:id="rId96"/>
    <p:sldId id="287" r:id="rId9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Roca One" charset="1" panose="00000500000000000000"/>
      <p:regular r:id="rId36"/>
    </p:embeddedFont>
    <p:embeddedFont>
      <p:font typeface="Roca One Bold" charset="1" panose="00000800000000000000"/>
      <p:regular r:id="rId37"/>
    </p:embeddedFont>
    <p:embeddedFont>
      <p:font typeface="Roca One Italics" charset="1" panose="00000500000000000000"/>
      <p:regular r:id="rId38"/>
    </p:embeddedFont>
    <p:embeddedFont>
      <p:font typeface="Roca One Bold Italics" charset="1" panose="00000800000000000000"/>
      <p:regular r:id="rId39"/>
    </p:embeddedFont>
    <p:embeddedFont>
      <p:font typeface="Roca One Thin" charset="1" panose="00000200000000000000"/>
      <p:regular r:id="rId40"/>
    </p:embeddedFont>
    <p:embeddedFont>
      <p:font typeface="Roca One Thin Italics" charset="1" panose="00000200000000000000"/>
      <p:regular r:id="rId41"/>
    </p:embeddedFont>
    <p:embeddedFont>
      <p:font typeface="Roca One Light" charset="1" panose="00000400000000000000"/>
      <p:regular r:id="rId42"/>
    </p:embeddedFont>
    <p:embeddedFont>
      <p:font typeface="Roca One Light Italics" charset="1" panose="00000400000000000000"/>
      <p:regular r:id="rId43"/>
    </p:embeddedFont>
    <p:embeddedFont>
      <p:font typeface="Roca One Ultra-Bold" charset="1" panose="00000A00000000000000"/>
      <p:regular r:id="rId44"/>
    </p:embeddedFont>
    <p:embeddedFont>
      <p:font typeface="Roca One Ultra-Bold Italics" charset="1" panose="00000A00000000000000"/>
      <p:regular r:id="rId45"/>
    </p:embeddedFont>
    <p:embeddedFont>
      <p:font typeface="Roca One Heavy" charset="1" panose="00000A00000000000000"/>
      <p:regular r:id="rId46"/>
    </p:embeddedFont>
    <p:embeddedFont>
      <p:font typeface="Roca One Heavy Italics" charset="1" panose="00000A00000000000000"/>
      <p:regular r:id="rId47"/>
    </p:embeddedFont>
    <p:embeddedFont>
      <p:font typeface="Inter" charset="1" panose="020B0502030000000004"/>
      <p:regular r:id="rId48"/>
    </p:embeddedFont>
    <p:embeddedFont>
      <p:font typeface="Inter Bold" charset="1" panose="020B0802030000000004"/>
      <p:regular r:id="rId49"/>
    </p:embeddedFont>
    <p:embeddedFont>
      <p:font typeface="Inter Italics" charset="1" panose="020B0502030000000004"/>
      <p:regular r:id="rId50"/>
    </p:embeddedFont>
    <p:embeddedFont>
      <p:font typeface="Inter Bold Italics" charset="1" panose="020B0802030000000004"/>
      <p:regular r:id="rId51"/>
    </p:embeddedFont>
    <p:embeddedFont>
      <p:font typeface="Inter Thin" charset="1" panose="020B0A02050000000004"/>
      <p:regular r:id="rId52"/>
    </p:embeddedFont>
    <p:embeddedFont>
      <p:font typeface="Inter Thin Italics" charset="1" panose="020B0A02050000000004"/>
      <p:regular r:id="rId53"/>
    </p:embeddedFont>
    <p:embeddedFont>
      <p:font typeface="Inter Extra-Light" charset="1" panose="02000503000000020004"/>
      <p:regular r:id="rId54"/>
    </p:embeddedFont>
    <p:embeddedFont>
      <p:font typeface="Inter Light" charset="1" panose="02000503000000020004"/>
      <p:regular r:id="rId55"/>
    </p:embeddedFont>
    <p:embeddedFont>
      <p:font typeface="Inter Medium" charset="1" panose="02000503000000020004"/>
      <p:regular r:id="rId56"/>
    </p:embeddedFont>
    <p:embeddedFont>
      <p:font typeface="Inter Semi-Bold" charset="1" panose="02000503000000020004"/>
      <p:regular r:id="rId57"/>
    </p:embeddedFont>
    <p:embeddedFont>
      <p:font typeface="Inter Ultra-Bold" charset="1" panose="02000503000000020004"/>
      <p:regular r:id="rId58"/>
    </p:embeddedFont>
    <p:embeddedFont>
      <p:font typeface="Inter Heavy" charset="1" panose="02000503000000020004"/>
      <p:regular r:id="rId59"/>
    </p:embeddedFont>
    <p:embeddedFont>
      <p:font typeface="Telegraf" charset="1" panose="00000500000000000000"/>
      <p:regular r:id="rId60"/>
    </p:embeddedFont>
    <p:embeddedFont>
      <p:font typeface="Telegraf Bold" charset="1" panose="00000800000000000000"/>
      <p:regular r:id="rId61"/>
    </p:embeddedFont>
    <p:embeddedFont>
      <p:font typeface="Telegraf Extra-Light" charset="1" panose="00000300000000000000"/>
      <p:regular r:id="rId62"/>
    </p:embeddedFont>
    <p:embeddedFont>
      <p:font typeface="Telegraf Medium" charset="1" panose="00000600000000000000"/>
      <p:regular r:id="rId63"/>
    </p:embeddedFont>
    <p:embeddedFont>
      <p:font typeface="Telegraf Ultra-Bold" charset="1" panose="00000900000000000000"/>
      <p:regular r:id="rId64"/>
    </p:embeddedFont>
    <p:embeddedFont>
      <p:font typeface="Telegraf Heavy" charset="1" panose="00000A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slides/slide1.xml" Type="http://schemas.openxmlformats.org/officeDocument/2006/relationships/slide"/><Relationship Id="rId67" Target="slides/slide2.xml" Type="http://schemas.openxmlformats.org/officeDocument/2006/relationships/slide"/><Relationship Id="rId68" Target="slides/slide3.xml" Type="http://schemas.openxmlformats.org/officeDocument/2006/relationships/slide"/><Relationship Id="rId69" Target="slides/slide4.xml" Type="http://schemas.openxmlformats.org/officeDocument/2006/relationships/slide"/><Relationship Id="rId7" Target="fonts/font7.fntdata" Type="http://schemas.openxmlformats.org/officeDocument/2006/relationships/font"/><Relationship Id="rId70" Target="slides/slide5.xml" Type="http://schemas.openxmlformats.org/officeDocument/2006/relationships/slide"/><Relationship Id="rId71" Target="slides/slide6.xml" Type="http://schemas.openxmlformats.org/officeDocument/2006/relationships/slide"/><Relationship Id="rId72" Target="slides/slide7.xml" Type="http://schemas.openxmlformats.org/officeDocument/2006/relationships/slide"/><Relationship Id="rId73" Target="slides/slide8.xml" Type="http://schemas.openxmlformats.org/officeDocument/2006/relationships/slide"/><Relationship Id="rId74" Target="slides/slide9.xml" Type="http://schemas.openxmlformats.org/officeDocument/2006/relationships/slide"/><Relationship Id="rId75" Target="slides/slide10.xml" Type="http://schemas.openxmlformats.org/officeDocument/2006/relationships/slide"/><Relationship Id="rId76" Target="slides/slide11.xml" Type="http://schemas.openxmlformats.org/officeDocument/2006/relationships/slide"/><Relationship Id="rId77" Target="slides/slide12.xml" Type="http://schemas.openxmlformats.org/officeDocument/2006/relationships/slide"/><Relationship Id="rId78" Target="slides/slide13.xml" Type="http://schemas.openxmlformats.org/officeDocument/2006/relationships/slide"/><Relationship Id="rId79" Target="slides/slide14.xml" Type="http://schemas.openxmlformats.org/officeDocument/2006/relationships/slide"/><Relationship Id="rId8" Target="fonts/font8.fntdata" Type="http://schemas.openxmlformats.org/officeDocument/2006/relationships/font"/><Relationship Id="rId80" Target="slides/slide15.xml" Type="http://schemas.openxmlformats.org/officeDocument/2006/relationships/slide"/><Relationship Id="rId81" Target="slides/slide16.xml" Type="http://schemas.openxmlformats.org/officeDocument/2006/relationships/slide"/><Relationship Id="rId82" Target="slides/slide17.xml" Type="http://schemas.openxmlformats.org/officeDocument/2006/relationships/slide"/><Relationship Id="rId83" Target="slides/slide18.xml" Type="http://schemas.openxmlformats.org/officeDocument/2006/relationships/slide"/><Relationship Id="rId84" Target="slides/slide19.xml" Type="http://schemas.openxmlformats.org/officeDocument/2006/relationships/slide"/><Relationship Id="rId85" Target="slides/slide20.xml" Type="http://schemas.openxmlformats.org/officeDocument/2006/relationships/slide"/><Relationship Id="rId86" Target="slides/slide21.xml" Type="http://schemas.openxmlformats.org/officeDocument/2006/relationships/slide"/><Relationship Id="rId87" Target="slides/slide22.xml" Type="http://schemas.openxmlformats.org/officeDocument/2006/relationships/slide"/><Relationship Id="rId88" Target="slides/slide23.xml" Type="http://schemas.openxmlformats.org/officeDocument/2006/relationships/slide"/><Relationship Id="rId89" Target="slides/slide24.xml" Type="http://schemas.openxmlformats.org/officeDocument/2006/relationships/slide"/><Relationship Id="rId9" Target="fonts/font9.fntdata" Type="http://schemas.openxmlformats.org/officeDocument/2006/relationships/font"/><Relationship Id="rId90" Target="slides/slide25.xml" Type="http://schemas.openxmlformats.org/officeDocument/2006/relationships/slide"/><Relationship Id="rId91" Target="slides/slide26.xml" Type="http://schemas.openxmlformats.org/officeDocument/2006/relationships/slide"/><Relationship Id="rId92" Target="slides/slide27.xml" Type="http://schemas.openxmlformats.org/officeDocument/2006/relationships/slide"/><Relationship Id="rId93" Target="slides/slide28.xml" Type="http://schemas.openxmlformats.org/officeDocument/2006/relationships/slide"/><Relationship Id="rId94" Target="slides/slide29.xml" Type="http://schemas.openxmlformats.org/officeDocument/2006/relationships/slide"/><Relationship Id="rId95" Target="slides/slide30.xml" Type="http://schemas.openxmlformats.org/officeDocument/2006/relationships/slide"/><Relationship Id="rId96" Target="slides/slide31.xml" Type="http://schemas.openxmlformats.org/officeDocument/2006/relationships/slide"/><Relationship Id="rId97" Target="slides/slide32.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2.png" Type="http://schemas.openxmlformats.org/officeDocument/2006/relationships/image"/><Relationship Id="rId2" Target="../media/image39.jpeg" Type="http://schemas.openxmlformats.org/officeDocument/2006/relationships/image"/><Relationship Id="rId3" Target="https://www.linkedin.com/in/sahilll94" TargetMode="External" Type="http://schemas.openxmlformats.org/officeDocument/2006/relationships/hyperlink"/><Relationship Id="rId4" Target="https://www.linkedin.com/in/mdsaquibdaiyan/" TargetMode="External" Type="http://schemas.openxmlformats.org/officeDocument/2006/relationships/hyperlink"/><Relationship Id="rId5" Target="https://www.linkedin.com/in/mdsaquibdaiyan" TargetMode="External" Type="http://schemas.openxmlformats.org/officeDocument/2006/relationships/hyperlink"/><Relationship Id="rId6" Target="https://www.linkedin.com/in/rajd33p-saha" TargetMode="External" Type="http://schemas.openxmlformats.org/officeDocument/2006/relationships/hyperlink"/><Relationship Id="rId7" Target="https://www.linkedin.com/in/prakhardubey23" TargetMode="External" Type="http://schemas.openxmlformats.org/officeDocument/2006/relationships/hyperlink"/><Relationship Id="rId8" Target="../media/image13.png" Type="http://schemas.openxmlformats.org/officeDocument/2006/relationships/image"/><Relationship Id="rId9" Target="../media/image1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https://www.kaggle.com/datasets/nicholasjhana/energy-consumption-generation-prices-and-weather" TargetMode="External" Type="http://schemas.openxmlformats.org/officeDocument/2006/relationships/hyperlink"/><Relationship Id="rId4" Target="https://scikit-learn.org/stable/documentation.html" TargetMode="External" Type="http://schemas.openxmlformats.org/officeDocument/2006/relationships/hyperlink"/><Relationship Id="rId5" Target="https://ibm-zdatathon-18843.devpost.com/?ref_feature=challenge&amp;ref_medium=your-open-hackathons&amp;ref_content=Submissions+open" TargetMode="External" Type="http://schemas.openxmlformats.org/officeDocument/2006/relationships/hyperlink"/><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6112327" y="4057908"/>
            <a:ext cx="1265546" cy="1265546"/>
            <a:chOff x="0" y="0"/>
            <a:chExt cx="1687395" cy="1687395"/>
          </a:xfrm>
        </p:grpSpPr>
        <p:sp>
          <p:nvSpPr>
            <p:cNvPr name="Freeform 4" id="4"/>
            <p:cNvSpPr/>
            <p:nvPr/>
          </p:nvSpPr>
          <p:spPr>
            <a:xfrm flipH="false" flipV="false" rot="0">
              <a:off x="0" y="0"/>
              <a:ext cx="1687449" cy="1687449"/>
            </a:xfrm>
            <a:custGeom>
              <a:avLst/>
              <a:gdLst/>
              <a:ahLst/>
              <a:cxnLst/>
              <a:rect r="r" b="b" t="t" l="l"/>
              <a:pathLst>
                <a:path h="1687449" w="1687449">
                  <a:moveTo>
                    <a:pt x="0" y="0"/>
                  </a:moveTo>
                  <a:lnTo>
                    <a:pt x="1687449" y="0"/>
                  </a:lnTo>
                  <a:lnTo>
                    <a:pt x="1687449" y="1687449"/>
                  </a:lnTo>
                  <a:lnTo>
                    <a:pt x="0" y="1687449"/>
                  </a:lnTo>
                  <a:lnTo>
                    <a:pt x="0" y="0"/>
                  </a:lnTo>
                  <a:close/>
                </a:path>
              </a:pathLst>
            </a:custGeom>
            <a:blipFill>
              <a:blip r:embed="rId3"/>
              <a:stretch>
                <a:fillRect l="0" t="0" r="3" b="3"/>
              </a:stretch>
            </a:blipFill>
          </p:spPr>
        </p:sp>
      </p:grpSp>
      <p:sp>
        <p:nvSpPr>
          <p:cNvPr name="TextBox 5" id="5"/>
          <p:cNvSpPr txBox="true"/>
          <p:nvPr/>
        </p:nvSpPr>
        <p:spPr>
          <a:xfrm rot="0">
            <a:off x="5998527" y="1594507"/>
            <a:ext cx="13521084" cy="2201488"/>
          </a:xfrm>
          <a:prstGeom prst="rect">
            <a:avLst/>
          </a:prstGeom>
        </p:spPr>
        <p:txBody>
          <a:bodyPr anchor="t" rtlCol="false" tIns="0" lIns="0" bIns="0" rIns="0">
            <a:spAutoFit/>
          </a:bodyPr>
          <a:lstStyle/>
          <a:p>
            <a:pPr algn="l">
              <a:lnSpc>
                <a:spcPts val="9012"/>
              </a:lnSpc>
            </a:pPr>
            <a:r>
              <a:rPr lang="en-US" sz="8750">
                <a:solidFill>
                  <a:srgbClr val="FFFFFF"/>
                </a:solidFill>
                <a:latin typeface="Roca One"/>
              </a:rPr>
              <a:t>Electricity Price Forecasting</a:t>
            </a:r>
          </a:p>
        </p:txBody>
      </p:sp>
      <p:sp>
        <p:nvSpPr>
          <p:cNvPr name="TextBox 6" id="6"/>
          <p:cNvSpPr txBox="true"/>
          <p:nvPr/>
        </p:nvSpPr>
        <p:spPr>
          <a:xfrm rot="0">
            <a:off x="7597679" y="4207875"/>
            <a:ext cx="5161391" cy="1201005"/>
          </a:xfrm>
          <a:prstGeom prst="rect">
            <a:avLst/>
          </a:prstGeom>
        </p:spPr>
        <p:txBody>
          <a:bodyPr anchor="t" rtlCol="false" tIns="0" lIns="0" bIns="0" rIns="0">
            <a:spAutoFit/>
          </a:bodyPr>
          <a:lstStyle/>
          <a:p>
            <a:pPr algn="l">
              <a:lnSpc>
                <a:spcPts val="4857"/>
              </a:lnSpc>
            </a:pPr>
            <a:r>
              <a:rPr lang="en-US" sz="4716">
                <a:solidFill>
                  <a:srgbClr val="FFFFFF"/>
                </a:solidFill>
                <a:latin typeface="Roca One"/>
              </a:rPr>
              <a:t>IBM Z DATATHON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0822" y="1931148"/>
            <a:ext cx="13959357" cy="7327152"/>
            <a:chOff x="0" y="0"/>
            <a:chExt cx="18612476" cy="9769536"/>
          </a:xfrm>
        </p:grpSpPr>
        <p:sp>
          <p:nvSpPr>
            <p:cNvPr name="Freeform 3" id="3"/>
            <p:cNvSpPr/>
            <p:nvPr/>
          </p:nvSpPr>
          <p:spPr>
            <a:xfrm flipH="false" flipV="false" rot="0">
              <a:off x="0" y="0"/>
              <a:ext cx="18612486" cy="9769475"/>
            </a:xfrm>
            <a:custGeom>
              <a:avLst/>
              <a:gdLst/>
              <a:ahLst/>
              <a:cxnLst/>
              <a:rect r="r" b="b" t="t" l="l"/>
              <a:pathLst>
                <a:path h="9769475" w="18612486">
                  <a:moveTo>
                    <a:pt x="0" y="0"/>
                  </a:moveTo>
                  <a:lnTo>
                    <a:pt x="18612486" y="0"/>
                  </a:lnTo>
                  <a:lnTo>
                    <a:pt x="18612486" y="9769475"/>
                  </a:lnTo>
                  <a:lnTo>
                    <a:pt x="0" y="9769475"/>
                  </a:lnTo>
                  <a:lnTo>
                    <a:pt x="0" y="0"/>
                  </a:lnTo>
                  <a:close/>
                </a:path>
              </a:pathLst>
            </a:custGeom>
            <a:blipFill>
              <a:blip r:embed="rId2"/>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5514" y="1865880"/>
            <a:ext cx="13816972" cy="7155737"/>
            <a:chOff x="0" y="0"/>
            <a:chExt cx="18422629" cy="9540983"/>
          </a:xfrm>
        </p:grpSpPr>
        <p:sp>
          <p:nvSpPr>
            <p:cNvPr name="Freeform 3" id="3"/>
            <p:cNvSpPr/>
            <p:nvPr/>
          </p:nvSpPr>
          <p:spPr>
            <a:xfrm flipH="false" flipV="false" rot="0">
              <a:off x="0" y="0"/>
              <a:ext cx="18422620" cy="9541002"/>
            </a:xfrm>
            <a:custGeom>
              <a:avLst/>
              <a:gdLst/>
              <a:ahLst/>
              <a:cxnLst/>
              <a:rect r="r" b="b" t="t" l="l"/>
              <a:pathLst>
                <a:path h="9541002" w="18422620">
                  <a:moveTo>
                    <a:pt x="0" y="0"/>
                  </a:moveTo>
                  <a:lnTo>
                    <a:pt x="18422620" y="0"/>
                  </a:lnTo>
                  <a:lnTo>
                    <a:pt x="18422620" y="9541002"/>
                  </a:lnTo>
                  <a:lnTo>
                    <a:pt x="0" y="9541002"/>
                  </a:lnTo>
                  <a:lnTo>
                    <a:pt x="0" y="0"/>
                  </a:lnTo>
                  <a:close/>
                </a:path>
              </a:pathLst>
            </a:custGeom>
            <a:blipFill>
              <a:blip r:embed="rId2"/>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74705" y="1630362"/>
            <a:ext cx="12644424" cy="7026276"/>
            <a:chOff x="0" y="0"/>
            <a:chExt cx="16859232" cy="9368368"/>
          </a:xfrm>
        </p:grpSpPr>
        <p:sp>
          <p:nvSpPr>
            <p:cNvPr name="Freeform 3" id="3"/>
            <p:cNvSpPr/>
            <p:nvPr/>
          </p:nvSpPr>
          <p:spPr>
            <a:xfrm flipH="false" flipV="false" rot="0">
              <a:off x="0" y="0"/>
              <a:ext cx="16859250" cy="9368409"/>
            </a:xfrm>
            <a:custGeom>
              <a:avLst/>
              <a:gdLst/>
              <a:ahLst/>
              <a:cxnLst/>
              <a:rect r="r" b="b" t="t" l="l"/>
              <a:pathLst>
                <a:path h="9368409" w="16859250">
                  <a:moveTo>
                    <a:pt x="0" y="0"/>
                  </a:moveTo>
                  <a:lnTo>
                    <a:pt x="16859250" y="0"/>
                  </a:lnTo>
                  <a:lnTo>
                    <a:pt x="16859250" y="9368409"/>
                  </a:lnTo>
                  <a:lnTo>
                    <a:pt x="0" y="9368409"/>
                  </a:lnTo>
                  <a:lnTo>
                    <a:pt x="0" y="0"/>
                  </a:lnTo>
                  <a:close/>
                </a:path>
              </a:pathLst>
            </a:custGeom>
            <a:blipFill>
              <a:blip r:embed="rId2"/>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34456" y="1529596"/>
            <a:ext cx="13912172" cy="7227808"/>
            <a:chOff x="0" y="0"/>
            <a:chExt cx="18549563" cy="9637077"/>
          </a:xfrm>
        </p:grpSpPr>
        <p:sp>
          <p:nvSpPr>
            <p:cNvPr name="Freeform 3" id="3"/>
            <p:cNvSpPr/>
            <p:nvPr/>
          </p:nvSpPr>
          <p:spPr>
            <a:xfrm flipH="false" flipV="false" rot="0">
              <a:off x="0" y="0"/>
              <a:ext cx="18549620" cy="9637014"/>
            </a:xfrm>
            <a:custGeom>
              <a:avLst/>
              <a:gdLst/>
              <a:ahLst/>
              <a:cxnLst/>
              <a:rect r="r" b="b" t="t" l="l"/>
              <a:pathLst>
                <a:path h="9637014" w="18549620">
                  <a:moveTo>
                    <a:pt x="0" y="0"/>
                  </a:moveTo>
                  <a:lnTo>
                    <a:pt x="18549620" y="0"/>
                  </a:lnTo>
                  <a:lnTo>
                    <a:pt x="18549620" y="9637014"/>
                  </a:lnTo>
                  <a:lnTo>
                    <a:pt x="0" y="9637014"/>
                  </a:lnTo>
                  <a:lnTo>
                    <a:pt x="0" y="0"/>
                  </a:lnTo>
                  <a:close/>
                </a:path>
              </a:pathLst>
            </a:custGeom>
            <a:blipFill>
              <a:blip r:embed="rId2"/>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2914" y="1289921"/>
            <a:ext cx="14266106" cy="7707157"/>
            <a:chOff x="0" y="0"/>
            <a:chExt cx="19021475" cy="10276209"/>
          </a:xfrm>
        </p:grpSpPr>
        <p:sp>
          <p:nvSpPr>
            <p:cNvPr name="Freeform 3" id="3"/>
            <p:cNvSpPr/>
            <p:nvPr/>
          </p:nvSpPr>
          <p:spPr>
            <a:xfrm flipH="false" flipV="false" rot="0">
              <a:off x="0" y="0"/>
              <a:ext cx="19021425" cy="10276205"/>
            </a:xfrm>
            <a:custGeom>
              <a:avLst/>
              <a:gdLst/>
              <a:ahLst/>
              <a:cxnLst/>
              <a:rect r="r" b="b" t="t" l="l"/>
              <a:pathLst>
                <a:path h="10276205" w="19021425">
                  <a:moveTo>
                    <a:pt x="0" y="0"/>
                  </a:moveTo>
                  <a:lnTo>
                    <a:pt x="19021425" y="0"/>
                  </a:lnTo>
                  <a:lnTo>
                    <a:pt x="19021425" y="10276205"/>
                  </a:lnTo>
                  <a:lnTo>
                    <a:pt x="0" y="10276205"/>
                  </a:lnTo>
                  <a:lnTo>
                    <a:pt x="0" y="0"/>
                  </a:lnTo>
                  <a:close/>
                </a:path>
              </a:pathLst>
            </a:custGeom>
            <a:blipFill>
              <a:blip r:embed="rId2"/>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0795" y="1400243"/>
            <a:ext cx="13070827" cy="7486513"/>
            <a:chOff x="0" y="0"/>
            <a:chExt cx="17427769" cy="9982017"/>
          </a:xfrm>
        </p:grpSpPr>
        <p:sp>
          <p:nvSpPr>
            <p:cNvPr name="Freeform 3" id="3"/>
            <p:cNvSpPr/>
            <p:nvPr/>
          </p:nvSpPr>
          <p:spPr>
            <a:xfrm flipH="false" flipV="false" rot="0">
              <a:off x="0" y="0"/>
              <a:ext cx="17427829" cy="9982073"/>
            </a:xfrm>
            <a:custGeom>
              <a:avLst/>
              <a:gdLst/>
              <a:ahLst/>
              <a:cxnLst/>
              <a:rect r="r" b="b" t="t" l="l"/>
              <a:pathLst>
                <a:path h="9982073" w="17427829">
                  <a:moveTo>
                    <a:pt x="0" y="0"/>
                  </a:moveTo>
                  <a:lnTo>
                    <a:pt x="17427829" y="0"/>
                  </a:lnTo>
                  <a:lnTo>
                    <a:pt x="17427829" y="9982073"/>
                  </a:lnTo>
                  <a:lnTo>
                    <a:pt x="0" y="9982073"/>
                  </a:lnTo>
                  <a:lnTo>
                    <a:pt x="0" y="0"/>
                  </a:lnTo>
                  <a:close/>
                </a:path>
              </a:pathLst>
            </a:custGeom>
            <a:blipFill>
              <a:blip r:embed="rId2"/>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42062" y="1028700"/>
            <a:ext cx="10003877" cy="7572611"/>
            <a:chOff x="0" y="0"/>
            <a:chExt cx="13338503" cy="10096815"/>
          </a:xfrm>
        </p:grpSpPr>
        <p:sp>
          <p:nvSpPr>
            <p:cNvPr name="Freeform 3" id="3"/>
            <p:cNvSpPr/>
            <p:nvPr/>
          </p:nvSpPr>
          <p:spPr>
            <a:xfrm flipH="false" flipV="false" rot="0">
              <a:off x="0" y="0"/>
              <a:ext cx="13338556" cy="10096754"/>
            </a:xfrm>
            <a:custGeom>
              <a:avLst/>
              <a:gdLst/>
              <a:ahLst/>
              <a:cxnLst/>
              <a:rect r="r" b="b" t="t" l="l"/>
              <a:pathLst>
                <a:path h="10096754" w="13338556">
                  <a:moveTo>
                    <a:pt x="0" y="0"/>
                  </a:moveTo>
                  <a:lnTo>
                    <a:pt x="13338556" y="0"/>
                  </a:lnTo>
                  <a:lnTo>
                    <a:pt x="13338556" y="10096754"/>
                  </a:lnTo>
                  <a:lnTo>
                    <a:pt x="0" y="10096754"/>
                  </a:lnTo>
                  <a:lnTo>
                    <a:pt x="0" y="0"/>
                  </a:lnTo>
                  <a:close/>
                </a:path>
              </a:pathLst>
            </a:custGeom>
            <a:blipFill>
              <a:blip r:embed="rId2"/>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7809" y="1170309"/>
            <a:ext cx="11212381" cy="7322579"/>
            <a:chOff x="0" y="0"/>
            <a:chExt cx="14949841" cy="9763439"/>
          </a:xfrm>
        </p:grpSpPr>
        <p:sp>
          <p:nvSpPr>
            <p:cNvPr name="Freeform 3" id="3"/>
            <p:cNvSpPr/>
            <p:nvPr/>
          </p:nvSpPr>
          <p:spPr>
            <a:xfrm flipH="false" flipV="false" rot="0">
              <a:off x="0" y="0"/>
              <a:ext cx="14949805" cy="9763379"/>
            </a:xfrm>
            <a:custGeom>
              <a:avLst/>
              <a:gdLst/>
              <a:ahLst/>
              <a:cxnLst/>
              <a:rect r="r" b="b" t="t" l="l"/>
              <a:pathLst>
                <a:path h="9763379" w="14949805">
                  <a:moveTo>
                    <a:pt x="0" y="0"/>
                  </a:moveTo>
                  <a:lnTo>
                    <a:pt x="14949805" y="0"/>
                  </a:lnTo>
                  <a:lnTo>
                    <a:pt x="14949805" y="9763379"/>
                  </a:lnTo>
                  <a:lnTo>
                    <a:pt x="0" y="9763379"/>
                  </a:lnTo>
                  <a:lnTo>
                    <a:pt x="0" y="0"/>
                  </a:lnTo>
                  <a:close/>
                </a:path>
              </a:pathLst>
            </a:custGeom>
            <a:blipFill>
              <a:blip r:embed="rId2"/>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9843" y="1802340"/>
            <a:ext cx="13430219" cy="6358369"/>
            <a:chOff x="0" y="0"/>
            <a:chExt cx="17906959" cy="8477825"/>
          </a:xfrm>
        </p:grpSpPr>
        <p:sp>
          <p:nvSpPr>
            <p:cNvPr name="Freeform 3" id="3"/>
            <p:cNvSpPr/>
            <p:nvPr/>
          </p:nvSpPr>
          <p:spPr>
            <a:xfrm flipH="false" flipV="false" rot="0">
              <a:off x="0" y="0"/>
              <a:ext cx="17907000" cy="8477885"/>
            </a:xfrm>
            <a:custGeom>
              <a:avLst/>
              <a:gdLst/>
              <a:ahLst/>
              <a:cxnLst/>
              <a:rect r="r" b="b" t="t" l="l"/>
              <a:pathLst>
                <a:path h="8477885" w="17907000">
                  <a:moveTo>
                    <a:pt x="0" y="0"/>
                  </a:moveTo>
                  <a:lnTo>
                    <a:pt x="17907000" y="0"/>
                  </a:lnTo>
                  <a:lnTo>
                    <a:pt x="17907000" y="8477885"/>
                  </a:lnTo>
                  <a:lnTo>
                    <a:pt x="0" y="8477885"/>
                  </a:lnTo>
                  <a:lnTo>
                    <a:pt x="0" y="0"/>
                  </a:lnTo>
                  <a:close/>
                </a:path>
              </a:pathLst>
            </a:custGeom>
            <a:blipFill>
              <a:blip r:embed="rId2"/>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2678" y="1364014"/>
            <a:ext cx="10340708" cy="7135367"/>
            <a:chOff x="0" y="0"/>
            <a:chExt cx="13787611" cy="9513823"/>
          </a:xfrm>
        </p:grpSpPr>
        <p:sp>
          <p:nvSpPr>
            <p:cNvPr name="Freeform 3" id="3"/>
            <p:cNvSpPr/>
            <p:nvPr/>
          </p:nvSpPr>
          <p:spPr>
            <a:xfrm flipH="false" flipV="false" rot="0">
              <a:off x="0" y="0"/>
              <a:ext cx="13787628" cy="9513824"/>
            </a:xfrm>
            <a:custGeom>
              <a:avLst/>
              <a:gdLst/>
              <a:ahLst/>
              <a:cxnLst/>
              <a:rect r="r" b="b" t="t" l="l"/>
              <a:pathLst>
                <a:path h="9513824" w="13787628">
                  <a:moveTo>
                    <a:pt x="0" y="0"/>
                  </a:moveTo>
                  <a:lnTo>
                    <a:pt x="13787628" y="0"/>
                  </a:lnTo>
                  <a:lnTo>
                    <a:pt x="13787628" y="9513824"/>
                  </a:lnTo>
                  <a:lnTo>
                    <a:pt x="0" y="9513824"/>
                  </a:lnTo>
                  <a:lnTo>
                    <a:pt x="0" y="0"/>
                  </a:lnTo>
                  <a:close/>
                </a:path>
              </a:pathLst>
            </a:custGeom>
            <a:blipFill>
              <a:blip r:embed="rId2"/>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957" r="0" b="-16957"/>
              </a:stretch>
            </a:blipFill>
          </p:spPr>
        </p:sp>
      </p:grpSp>
      <p:grpSp>
        <p:nvGrpSpPr>
          <p:cNvPr name="Group 4" id="4"/>
          <p:cNvGrpSpPr/>
          <p:nvPr/>
        </p:nvGrpSpPr>
        <p:grpSpPr>
          <a:xfrm rot="0">
            <a:off x="12966685" y="6294788"/>
            <a:ext cx="15228862" cy="15228862"/>
            <a:chOff x="0" y="0"/>
            <a:chExt cx="20305149" cy="20305149"/>
          </a:xfrm>
        </p:grpSpPr>
        <p:sp>
          <p:nvSpPr>
            <p:cNvPr name="Freeform 5" id="5"/>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3"/>
              <a:stretch>
                <a:fillRect l="0" t="0" r="0" b="0"/>
              </a:stretch>
            </a:blipFill>
          </p:spPr>
        </p:sp>
      </p:grpSp>
      <p:sp>
        <p:nvSpPr>
          <p:cNvPr name="TextBox 6" id="6"/>
          <p:cNvSpPr txBox="true"/>
          <p:nvPr/>
        </p:nvSpPr>
        <p:spPr>
          <a:xfrm rot="0">
            <a:off x="0" y="8081962"/>
            <a:ext cx="12161684" cy="2105025"/>
          </a:xfrm>
          <a:prstGeom prst="rect">
            <a:avLst/>
          </a:prstGeom>
        </p:spPr>
        <p:txBody>
          <a:bodyPr anchor="t" rtlCol="false" tIns="0" lIns="0" bIns="0" rIns="0">
            <a:spAutoFit/>
          </a:bodyPr>
          <a:lstStyle/>
          <a:p>
            <a:pPr algn="l">
              <a:lnSpc>
                <a:spcPts val="14632"/>
              </a:lnSpc>
            </a:pPr>
            <a:r>
              <a:rPr lang="en-US" sz="12193">
                <a:solidFill>
                  <a:srgbClr val="FFFFFF"/>
                </a:solidFill>
                <a:latin typeface="Telegraf Bold"/>
              </a:rPr>
              <a:t>NEURALNINJA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51295" y="1028700"/>
            <a:ext cx="8906964" cy="7909997"/>
            <a:chOff x="0" y="0"/>
            <a:chExt cx="11875952" cy="10546663"/>
          </a:xfrm>
        </p:grpSpPr>
        <p:sp>
          <p:nvSpPr>
            <p:cNvPr name="Freeform 3" id="3"/>
            <p:cNvSpPr/>
            <p:nvPr/>
          </p:nvSpPr>
          <p:spPr>
            <a:xfrm flipH="false" flipV="false" rot="0">
              <a:off x="0" y="0"/>
              <a:ext cx="11875897" cy="10546715"/>
            </a:xfrm>
            <a:custGeom>
              <a:avLst/>
              <a:gdLst/>
              <a:ahLst/>
              <a:cxnLst/>
              <a:rect r="r" b="b" t="t" l="l"/>
              <a:pathLst>
                <a:path h="10546715" w="11875897">
                  <a:moveTo>
                    <a:pt x="0" y="0"/>
                  </a:moveTo>
                  <a:lnTo>
                    <a:pt x="11875897" y="0"/>
                  </a:lnTo>
                  <a:lnTo>
                    <a:pt x="11875897" y="10546715"/>
                  </a:lnTo>
                  <a:lnTo>
                    <a:pt x="0" y="10546715"/>
                  </a:lnTo>
                  <a:lnTo>
                    <a:pt x="0" y="0"/>
                  </a:lnTo>
                  <a:close/>
                </a:path>
              </a:pathLst>
            </a:custGeom>
            <a:blipFill>
              <a:blip r:embed="rId2"/>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78692" y="1961898"/>
            <a:ext cx="12530617" cy="6363204"/>
            <a:chOff x="0" y="0"/>
            <a:chExt cx="16707489" cy="8484272"/>
          </a:xfrm>
        </p:grpSpPr>
        <p:sp>
          <p:nvSpPr>
            <p:cNvPr name="Freeform 3" id="3"/>
            <p:cNvSpPr/>
            <p:nvPr/>
          </p:nvSpPr>
          <p:spPr>
            <a:xfrm flipH="false" flipV="false" rot="0">
              <a:off x="0" y="0"/>
              <a:ext cx="16707486" cy="8484235"/>
            </a:xfrm>
            <a:custGeom>
              <a:avLst/>
              <a:gdLst/>
              <a:ahLst/>
              <a:cxnLst/>
              <a:rect r="r" b="b" t="t" l="l"/>
              <a:pathLst>
                <a:path h="8484235" w="16707486">
                  <a:moveTo>
                    <a:pt x="0" y="0"/>
                  </a:moveTo>
                  <a:lnTo>
                    <a:pt x="16707486" y="0"/>
                  </a:lnTo>
                  <a:lnTo>
                    <a:pt x="16707486" y="8484235"/>
                  </a:lnTo>
                  <a:lnTo>
                    <a:pt x="0" y="8484235"/>
                  </a:lnTo>
                  <a:lnTo>
                    <a:pt x="0" y="0"/>
                  </a:lnTo>
                  <a:close/>
                </a:path>
              </a:pathLst>
            </a:custGeom>
            <a:solidFill>
              <a:srgbClr val="000000">
                <a:alpha val="0"/>
              </a:srgbClr>
            </a:solidFill>
            <a:ln w="12700">
              <a:solidFill>
                <a:srgbClr val="000000"/>
              </a:solidFill>
            </a:ln>
          </p:spPr>
        </p:sp>
      </p:grpSp>
      <p:sp>
        <p:nvSpPr>
          <p:cNvPr name="Freeform 4" id="4"/>
          <p:cNvSpPr/>
          <p:nvPr/>
        </p:nvSpPr>
        <p:spPr>
          <a:xfrm flipH="false" flipV="false" rot="0">
            <a:off x="2898207" y="1765521"/>
            <a:ext cx="12491587" cy="6755957"/>
          </a:xfrm>
          <a:custGeom>
            <a:avLst/>
            <a:gdLst/>
            <a:ahLst/>
            <a:cxnLst/>
            <a:rect r="r" b="b" t="t" l="l"/>
            <a:pathLst>
              <a:path h="6755957" w="12491587">
                <a:moveTo>
                  <a:pt x="0" y="0"/>
                </a:moveTo>
                <a:lnTo>
                  <a:pt x="12491586" y="0"/>
                </a:lnTo>
                <a:lnTo>
                  <a:pt x="12491586" y="6755958"/>
                </a:lnTo>
                <a:lnTo>
                  <a:pt x="0" y="675595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78692" y="2177268"/>
            <a:ext cx="12530617" cy="5932464"/>
            <a:chOff x="0" y="0"/>
            <a:chExt cx="16707489" cy="7909952"/>
          </a:xfrm>
        </p:grpSpPr>
        <p:sp>
          <p:nvSpPr>
            <p:cNvPr name="Freeform 3" id="3"/>
            <p:cNvSpPr/>
            <p:nvPr/>
          </p:nvSpPr>
          <p:spPr>
            <a:xfrm flipH="false" flipV="false" rot="0">
              <a:off x="0" y="0"/>
              <a:ext cx="16707486" cy="7909941"/>
            </a:xfrm>
            <a:custGeom>
              <a:avLst/>
              <a:gdLst/>
              <a:ahLst/>
              <a:cxnLst/>
              <a:rect r="r" b="b" t="t" l="l"/>
              <a:pathLst>
                <a:path h="7909941" w="16707486">
                  <a:moveTo>
                    <a:pt x="0" y="0"/>
                  </a:moveTo>
                  <a:lnTo>
                    <a:pt x="16707486" y="0"/>
                  </a:lnTo>
                  <a:lnTo>
                    <a:pt x="16707486" y="7909941"/>
                  </a:lnTo>
                  <a:lnTo>
                    <a:pt x="0" y="7909941"/>
                  </a:lnTo>
                  <a:lnTo>
                    <a:pt x="0" y="0"/>
                  </a:lnTo>
                  <a:close/>
                </a:path>
              </a:pathLst>
            </a:custGeom>
            <a:blipFill>
              <a:blip r:embed="rId2"/>
              <a:stretch>
                <a:fillRect l="0" t="0" r="0"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945" y="1209020"/>
            <a:ext cx="15500010" cy="8537115"/>
          </a:xfrm>
          <a:custGeom>
            <a:avLst/>
            <a:gdLst/>
            <a:ahLst/>
            <a:cxnLst/>
            <a:rect r="r" b="b" t="t" l="l"/>
            <a:pathLst>
              <a:path h="8537115" w="15500010">
                <a:moveTo>
                  <a:pt x="0" y="0"/>
                </a:moveTo>
                <a:lnTo>
                  <a:pt x="15500010" y="0"/>
                </a:lnTo>
                <a:lnTo>
                  <a:pt x="15500010" y="8537115"/>
                </a:lnTo>
                <a:lnTo>
                  <a:pt x="0" y="8537115"/>
                </a:lnTo>
                <a:lnTo>
                  <a:pt x="0" y="0"/>
                </a:lnTo>
                <a:close/>
              </a:path>
            </a:pathLst>
          </a:custGeom>
          <a:blipFill>
            <a:blip r:embed="rId2"/>
            <a:stretch>
              <a:fillRect l="0" t="0" r="0" b="0"/>
            </a:stretch>
          </a:blipFill>
        </p:spPr>
      </p:sp>
      <p:sp>
        <p:nvSpPr>
          <p:cNvPr name="TextBox 3" id="3"/>
          <p:cNvSpPr txBox="true"/>
          <p:nvPr/>
        </p:nvSpPr>
        <p:spPr>
          <a:xfrm rot="0">
            <a:off x="3225468" y="44385"/>
            <a:ext cx="11837063" cy="984315"/>
          </a:xfrm>
          <a:prstGeom prst="rect">
            <a:avLst/>
          </a:prstGeom>
        </p:spPr>
        <p:txBody>
          <a:bodyPr anchor="t" rtlCol="false" tIns="0" lIns="0" bIns="0" rIns="0">
            <a:spAutoFit/>
          </a:bodyPr>
          <a:lstStyle/>
          <a:p>
            <a:pPr algn="ctr">
              <a:lnSpc>
                <a:spcPts val="8032"/>
              </a:lnSpc>
            </a:pPr>
            <a:r>
              <a:rPr lang="en-US" sz="5737">
                <a:solidFill>
                  <a:srgbClr val="FFFFFF"/>
                </a:solidFill>
                <a:latin typeface="Canva Sans Bold"/>
              </a:rPr>
              <a:t> </a:t>
            </a:r>
            <a:r>
              <a:rPr lang="en-US" sz="5737">
                <a:solidFill>
                  <a:srgbClr val="000000"/>
                </a:solidFill>
                <a:latin typeface="Canva Sans Bold"/>
              </a:rPr>
              <a:t>WEB APPLICATION 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6542" t="0" r="-6542" b="0"/>
              </a:stretch>
            </a:blipFill>
          </p:spPr>
        </p:sp>
      </p:grpSp>
      <p:grpSp>
        <p:nvGrpSpPr>
          <p:cNvPr name="Group 4" id="4"/>
          <p:cNvGrpSpPr/>
          <p:nvPr/>
        </p:nvGrpSpPr>
        <p:grpSpPr>
          <a:xfrm rot="0">
            <a:off x="-7614431" y="3805501"/>
            <a:ext cx="15228862" cy="15228862"/>
            <a:chOff x="0" y="0"/>
            <a:chExt cx="20305149" cy="20305149"/>
          </a:xfrm>
        </p:grpSpPr>
        <p:sp>
          <p:nvSpPr>
            <p:cNvPr name="Freeform 5" id="5"/>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3"/>
              <a:stretch>
                <a:fillRect l="0" t="0" r="0" b="0"/>
              </a:stretch>
            </a:blipFill>
          </p:spPr>
        </p:sp>
      </p:grpSp>
      <p:sp>
        <p:nvSpPr>
          <p:cNvPr name="Freeform 6" id="6"/>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222021" y="0"/>
            <a:ext cx="1047750" cy="1047750"/>
            <a:chOff x="0" y="0"/>
            <a:chExt cx="1397000" cy="1397000"/>
          </a:xfrm>
        </p:grpSpPr>
        <p:sp>
          <p:nvSpPr>
            <p:cNvPr name="Freeform 8" id="8"/>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9" id="9"/>
          <p:cNvSpPr txBox="true"/>
          <p:nvPr/>
        </p:nvSpPr>
        <p:spPr>
          <a:xfrm rot="0">
            <a:off x="1028700" y="2398387"/>
            <a:ext cx="16230600" cy="7606096"/>
          </a:xfrm>
          <a:prstGeom prst="rect">
            <a:avLst/>
          </a:prstGeom>
        </p:spPr>
        <p:txBody>
          <a:bodyPr anchor="t" rtlCol="false" tIns="0" lIns="0" bIns="0" rIns="0">
            <a:spAutoFit/>
          </a:bodyPr>
          <a:lstStyle/>
          <a:p>
            <a:pPr algn="just">
              <a:lnSpc>
                <a:spcPts val="2865"/>
              </a:lnSpc>
            </a:pPr>
            <a:r>
              <a:rPr lang="en-US" sz="2047">
                <a:solidFill>
                  <a:srgbClr val="FFFFFF"/>
                </a:solidFill>
                <a:latin typeface="Roca One"/>
              </a:rPr>
              <a:t>Our project's methodology encompasses a data-driven approach and advanced machine learning techniques to ensure the robustness and precision of our electricity price forecasting model for Spain.</a:t>
            </a:r>
          </a:p>
          <a:p>
            <a:pPr algn="just">
              <a:lnSpc>
                <a:spcPts val="2865"/>
              </a:lnSpc>
            </a:pPr>
          </a:p>
          <a:p>
            <a:pPr algn="just" marL="467988" indent="-155996" lvl="2">
              <a:lnSpc>
                <a:spcPts val="2865"/>
              </a:lnSpc>
              <a:buFont typeface="Arial"/>
              <a:buChar char="⚬"/>
            </a:pPr>
            <a:r>
              <a:rPr lang="en-US" sz="2047">
                <a:solidFill>
                  <a:srgbClr val="FFFFFF"/>
                </a:solidFill>
                <a:latin typeface="Roca One"/>
              </a:rPr>
              <a:t>Data Preprocessing: We initiated our journey by meticulously cleaning and preprocessing the "energy_dataset.csv" dataset. This step involved handling missing data, normalizing features, and ensuring data consistency, setting the stage for accurate analysis.</a:t>
            </a:r>
          </a:p>
          <a:p>
            <a:pPr algn="just" marL="467988" indent="-155996" lvl="2">
              <a:lnSpc>
                <a:spcPts val="2865"/>
              </a:lnSpc>
              <a:buFont typeface="Arial"/>
              <a:buChar char="⚬"/>
            </a:pPr>
            <a:r>
              <a:rPr lang="en-US" sz="2047">
                <a:solidFill>
                  <a:srgbClr val="FFFFFF"/>
                </a:solidFill>
                <a:latin typeface="Roca One"/>
              </a:rPr>
              <a:t>Feature Selection: We identified the most relevant features for our forecasting model. This included carefully choosing which aspects of the dataset would have the greatest impact on predicting electricity prices.</a:t>
            </a:r>
          </a:p>
          <a:p>
            <a:pPr algn="just" marL="467988" indent="-155996" lvl="2">
              <a:lnSpc>
                <a:spcPts val="2865"/>
              </a:lnSpc>
              <a:buFont typeface="Arial"/>
              <a:buChar char="⚬"/>
            </a:pPr>
            <a:r>
              <a:rPr lang="en-US" sz="2047">
                <a:solidFill>
                  <a:srgbClr val="FFFFFF"/>
                </a:solidFill>
                <a:latin typeface="Roca One"/>
              </a:rPr>
              <a:t>Machine Learning Model Selection: The heart of our methodology is the implementation of a Random Forest model. This powerful ensemble learning algorithm, adept at handling both regression and classification tasks, was chosen for its robustness and ability to capture complex relationships in the data.</a:t>
            </a:r>
          </a:p>
          <a:p>
            <a:pPr algn="just" marL="467988" indent="-155996" lvl="2">
              <a:lnSpc>
                <a:spcPts val="2865"/>
              </a:lnSpc>
              <a:buFont typeface="Arial"/>
              <a:buChar char="⚬"/>
            </a:pPr>
            <a:r>
              <a:rPr lang="en-US" sz="2047">
                <a:solidFill>
                  <a:srgbClr val="FFFFFF"/>
                </a:solidFill>
                <a:latin typeface="Roca One"/>
              </a:rPr>
              <a:t>Training and Validation: We divided the dataset into training and validation sets to ensure the model's accuracy and generalization capability. The Random Forest model was rigorously trained and fine-tuned to optimize performance.</a:t>
            </a:r>
          </a:p>
          <a:p>
            <a:pPr algn="just" marL="467988" indent="-155996" lvl="2">
              <a:lnSpc>
                <a:spcPts val="2865"/>
              </a:lnSpc>
              <a:buFont typeface="Arial"/>
              <a:buChar char="⚬"/>
            </a:pPr>
            <a:r>
              <a:rPr lang="en-US" sz="2047">
                <a:solidFill>
                  <a:srgbClr val="FFFFFF"/>
                </a:solidFill>
                <a:latin typeface="Roca One"/>
              </a:rPr>
              <a:t>Evaluation: The model's performance was evaluated using various metrics, including accuracy, Root Mean Square Error (RMSE), Mean Absolute Error (MAE), and more. This step allowed us to quantify the model's accuracy and reliability.</a:t>
            </a:r>
          </a:p>
          <a:p>
            <a:pPr algn="just" marL="467988" indent="-155996" lvl="2">
              <a:lnSpc>
                <a:spcPts val="2865"/>
              </a:lnSpc>
              <a:buFont typeface="Arial"/>
              <a:buChar char="⚬"/>
            </a:pPr>
            <a:r>
              <a:rPr lang="en-US" sz="2047">
                <a:solidFill>
                  <a:srgbClr val="FFFFFF"/>
                </a:solidFill>
                <a:latin typeface="Roca One"/>
              </a:rPr>
              <a:t>Hyperparameter Tuning: To enhance model performance, we engaged in hyperparameter tuning to optimize model parameters for the best results.</a:t>
            </a:r>
          </a:p>
          <a:p>
            <a:pPr algn="just" marL="467988" indent="-155996" lvl="2">
              <a:lnSpc>
                <a:spcPts val="2865"/>
              </a:lnSpc>
            </a:pPr>
          </a:p>
          <a:p>
            <a:pPr algn="just" marL="467988" indent="-155996" lvl="2">
              <a:lnSpc>
                <a:spcPts val="2865"/>
              </a:lnSpc>
            </a:pPr>
            <a:r>
              <a:rPr lang="en-US" sz="2047">
                <a:solidFill>
                  <a:srgbClr val="FFFFFF"/>
                </a:solidFill>
                <a:latin typeface="Roca One"/>
              </a:rPr>
              <a:t>Our methodology prioritizes data quality, model selection, and rigorous evaluation to create a dependable electricity price forecasting model for Spain. This approach not only embodies the "Tech for Good" ethos of the IBM Z datathon but also reflects our commitment to delivering impactful, data-driven solutions.</a:t>
            </a:r>
          </a:p>
          <a:p>
            <a:pPr algn="just" marL="467988" indent="-155996" lvl="2">
              <a:lnSpc>
                <a:spcPts val="2865"/>
              </a:lnSpc>
            </a:pPr>
          </a:p>
        </p:txBody>
      </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683166" y="1521750"/>
            <a:ext cx="4614155"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Methodology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7222021" y="0"/>
            <a:ext cx="1047750" cy="1047750"/>
            <a:chOff x="0" y="0"/>
            <a:chExt cx="1397000" cy="1397000"/>
          </a:xfrm>
        </p:grpSpPr>
        <p:sp>
          <p:nvSpPr>
            <p:cNvPr name="Freeform 6" id="6"/>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5"/>
              <a:stretch>
                <a:fillRect l="0" t="0" r="0" b="0"/>
              </a:stretch>
            </a:blipFill>
          </p:spPr>
        </p:sp>
      </p:grpSp>
      <p:sp>
        <p:nvSpPr>
          <p:cNvPr name="TextBox 7" id="7"/>
          <p:cNvSpPr txBox="true"/>
          <p:nvPr/>
        </p:nvSpPr>
        <p:spPr>
          <a:xfrm rot="0">
            <a:off x="1028700" y="2572872"/>
            <a:ext cx="16230600" cy="6533857"/>
          </a:xfrm>
          <a:prstGeom prst="rect">
            <a:avLst/>
          </a:prstGeom>
        </p:spPr>
        <p:txBody>
          <a:bodyPr anchor="t" rtlCol="false" tIns="0" lIns="0" bIns="0" rIns="0">
            <a:spAutoFit/>
          </a:bodyPr>
          <a:lstStyle/>
          <a:p>
            <a:pPr algn="l">
              <a:lnSpc>
                <a:spcPts val="2894"/>
              </a:lnSpc>
            </a:pPr>
            <a:r>
              <a:rPr lang="en-US" sz="2067">
                <a:solidFill>
                  <a:srgbClr val="FFFFFF"/>
                </a:solidFill>
                <a:latin typeface="Roca One"/>
              </a:rPr>
              <a:t>The performance of our electricity price forecasting model is the linchpin of our project's success. We employ a rigorous model evaluation process to ensure the reliability and precision of our predictions.</a:t>
            </a:r>
          </a:p>
          <a:p>
            <a:pPr algn="l" marL="472586" indent="-157529" lvl="2">
              <a:lnSpc>
                <a:spcPts val="2894"/>
              </a:lnSpc>
              <a:buFont typeface="Arial"/>
              <a:buChar char="⚬"/>
            </a:pPr>
            <a:r>
              <a:rPr lang="en-US" sz="2067">
                <a:solidFill>
                  <a:srgbClr val="FFFFFF"/>
                </a:solidFill>
                <a:latin typeface="Roca One"/>
              </a:rPr>
              <a:t>Metrics Selection: We assess our Random Forest model using a suite of essential metrics, including accuracy, Root Mean Square Error (RMSE), Mean Absolute Error (MAE), and more. These metrics allow us to quantitatively measure the model's ability to predict electricity prices accurately.</a:t>
            </a:r>
          </a:p>
          <a:p>
            <a:pPr algn="l" marL="472586" indent="-157529" lvl="2">
              <a:lnSpc>
                <a:spcPts val="2894"/>
              </a:lnSpc>
              <a:buFont typeface="Arial"/>
              <a:buChar char="⚬"/>
            </a:pPr>
            <a:r>
              <a:rPr lang="en-US" sz="2067">
                <a:solidFill>
                  <a:srgbClr val="FFFFFF"/>
                </a:solidFill>
                <a:latin typeface="Roca One"/>
              </a:rPr>
              <a:t>Accuracy: Accuracy is a fundamental measure of our model's correctness. It gauges the proportion of correctly predicted prices to the total predictions made.</a:t>
            </a:r>
          </a:p>
          <a:p>
            <a:pPr algn="l" marL="472586" indent="-157529" lvl="2">
              <a:lnSpc>
                <a:spcPts val="2894"/>
              </a:lnSpc>
              <a:buFont typeface="Arial"/>
              <a:buChar char="⚬"/>
            </a:pPr>
            <a:r>
              <a:rPr lang="en-US" sz="2067">
                <a:solidFill>
                  <a:srgbClr val="FFFFFF"/>
                </a:solidFill>
                <a:latin typeface="Roca One"/>
              </a:rPr>
              <a:t>Root Mean Square Error (RMSE): RMSE provides insight into the average error between predicted and actual prices. A lower RMSE indicates superior predictive accuracy.</a:t>
            </a:r>
          </a:p>
          <a:p>
            <a:pPr algn="l" marL="472586" indent="-157529" lvl="2">
              <a:lnSpc>
                <a:spcPts val="2894"/>
              </a:lnSpc>
              <a:buFont typeface="Arial"/>
              <a:buChar char="⚬"/>
            </a:pPr>
            <a:r>
              <a:rPr lang="en-US" sz="2067">
                <a:solidFill>
                  <a:srgbClr val="FFFFFF"/>
                </a:solidFill>
                <a:latin typeface="Roca One"/>
              </a:rPr>
              <a:t>Time Series Analysis: We delve into time series analysis to scrutinize how well our model captures the dynamic nature of electricity price changes over time. This helps us assess the model's performance under temporal fluctuations.</a:t>
            </a:r>
          </a:p>
          <a:p>
            <a:pPr algn="l" marL="472586" indent="-157529" lvl="2">
              <a:lnSpc>
                <a:spcPts val="2894"/>
              </a:lnSpc>
              <a:buFont typeface="Arial"/>
              <a:buChar char="⚬"/>
            </a:pPr>
            <a:r>
              <a:rPr lang="en-US" sz="2067">
                <a:solidFill>
                  <a:srgbClr val="FFFFFF"/>
                </a:solidFill>
                <a:latin typeface="Roca One"/>
              </a:rPr>
              <a:t>Visualization: Visual representations of predicted vs. actual prices enable us to identify trends and patterns, enhancing our understanding of the model's performance.</a:t>
            </a:r>
          </a:p>
          <a:p>
            <a:pPr algn="l" marL="472586" indent="-157529" lvl="2">
              <a:lnSpc>
                <a:spcPts val="2894"/>
              </a:lnSpc>
            </a:pPr>
            <a:r>
              <a:rPr lang="en-US" sz="2067">
                <a:solidFill>
                  <a:srgbClr val="FFFFFF"/>
                </a:solidFill>
                <a:latin typeface="Roca One"/>
              </a:rPr>
              <a:t>Our evaluation process ensures that our model aligns with the highest standards of precision and reliability. By systematically assessing its accuracy and ability to handle time series data, we confirm its suitability for electricity price forecasting in Spain. The effectiveness of our model underpins our commitment to deliver impactful, data-driven solutions in alignment with the "Tech for Good" theme of the IBM Z datathon.</a:t>
            </a:r>
          </a:p>
          <a:p>
            <a:pPr algn="l" marL="472586" indent="-157529" lvl="2">
              <a:lnSpc>
                <a:spcPts val="2894"/>
              </a:lnSpc>
            </a:pPr>
          </a:p>
        </p:txBody>
      </p:sp>
      <p:sp>
        <p:nvSpPr>
          <p:cNvPr name="TextBox 8" id="8"/>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9" id="9"/>
          <p:cNvSpPr txBox="true"/>
          <p:nvPr/>
        </p:nvSpPr>
        <p:spPr>
          <a:xfrm rot="0">
            <a:off x="1723333" y="1521750"/>
            <a:ext cx="4614155"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Model Evaluation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47" r="0" b="-9247"/>
              </a:stretch>
            </a:blipFill>
          </p:spPr>
        </p:sp>
      </p:grpSp>
      <p:sp>
        <p:nvSpPr>
          <p:cNvPr name="TextBox 4" id="4"/>
          <p:cNvSpPr txBox="true"/>
          <p:nvPr/>
        </p:nvSpPr>
        <p:spPr>
          <a:xfrm rot="0">
            <a:off x="1286463" y="2599224"/>
            <a:ext cx="15935558" cy="4752980"/>
          </a:xfrm>
          <a:prstGeom prst="rect">
            <a:avLst/>
          </a:prstGeom>
        </p:spPr>
        <p:txBody>
          <a:bodyPr anchor="t" rtlCol="false" tIns="0" lIns="0" bIns="0" rIns="0">
            <a:spAutoFit/>
          </a:bodyPr>
          <a:lstStyle/>
          <a:p>
            <a:pPr algn="l">
              <a:lnSpc>
                <a:spcPts val="4180"/>
              </a:lnSpc>
            </a:pPr>
            <a:r>
              <a:rPr lang="en-US" sz="2985">
                <a:solidFill>
                  <a:srgbClr val="FFFFFF"/>
                </a:solidFill>
                <a:latin typeface="Roca One"/>
              </a:rPr>
              <a:t>In the realm of electricity price forecasting, it's paramount to assess the accuracy and efficacy of our predictions. Our project includes a robust "Forecast Evaluation" phase to ensure that our models are not only accurate but also dependable for real-world applications.</a:t>
            </a:r>
          </a:p>
          <a:p>
            <a:pPr algn="l">
              <a:lnSpc>
                <a:spcPts val="4180"/>
              </a:lnSpc>
            </a:pPr>
          </a:p>
          <a:p>
            <a:pPr algn="l">
              <a:lnSpc>
                <a:spcPts val="4180"/>
              </a:lnSpc>
            </a:pPr>
            <a:r>
              <a:rPr lang="en-US" sz="2985">
                <a:solidFill>
                  <a:srgbClr val="FFFFFF"/>
                </a:solidFill>
                <a:latin typeface="Roca One"/>
              </a:rPr>
              <a:t>Comparison to Actual Prices: The core of our evaluation involves comparing our forecasted electricity prices to actual prices. This direct comparison is essential for quantifying the model's predictive power.</a:t>
            </a:r>
          </a:p>
          <a:p>
            <a:pPr algn="l">
              <a:lnSpc>
                <a:spcPts val="4180"/>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09100" y="4398691"/>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5"/>
              <a:stretch>
                <a:fillRect l="0" t="0" r="0" b="0"/>
              </a:stretch>
            </a:blipFill>
          </p:spPr>
        </p:sp>
      </p:gr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734671" y="1300425"/>
            <a:ext cx="5481459" cy="967648"/>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Forecasting Visualizations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TextBox 4" id="4"/>
          <p:cNvSpPr txBox="true"/>
          <p:nvPr/>
        </p:nvSpPr>
        <p:spPr>
          <a:xfrm rot="0">
            <a:off x="1028700" y="2401170"/>
            <a:ext cx="16051039" cy="6894096"/>
          </a:xfrm>
          <a:prstGeom prst="rect">
            <a:avLst/>
          </a:prstGeom>
        </p:spPr>
        <p:txBody>
          <a:bodyPr anchor="t" rtlCol="false" tIns="0" lIns="0" bIns="0" rIns="0">
            <a:spAutoFit/>
          </a:bodyPr>
          <a:lstStyle/>
          <a:p>
            <a:pPr algn="l">
              <a:lnSpc>
                <a:spcPts val="3037"/>
              </a:lnSpc>
            </a:pPr>
            <a:r>
              <a:rPr lang="en-US" sz="2169">
                <a:solidFill>
                  <a:srgbClr val="FFFFFF"/>
                </a:solidFill>
                <a:latin typeface="Roca One"/>
              </a:rPr>
              <a:t>Accurate electricity price forecasting in Spain holds the potential to usher in a multitude of benefits, influencing consumers, energy providers, and policymakers alike. This section explores the positive implications of our forecasting endeavors.</a:t>
            </a:r>
          </a:p>
          <a:p>
            <a:pPr algn="l">
              <a:lnSpc>
                <a:spcPts val="3037"/>
              </a:lnSpc>
            </a:pPr>
            <a:r>
              <a:rPr lang="en-US" sz="2169">
                <a:solidFill>
                  <a:srgbClr val="FFFFFF"/>
                </a:solidFill>
                <a:latin typeface="Roca One"/>
              </a:rPr>
              <a:t>For consumers, precise forecasting translates into informed decision-making. It empowers individuals and businesses to strategically plan their energy consumption, optimizing usage during off-peak periods when prices are lower and reducing costs. This not only contributes to economic savings but also encourages energy conservation and responsible consumption practices.</a:t>
            </a:r>
          </a:p>
          <a:p>
            <a:pPr algn="l">
              <a:lnSpc>
                <a:spcPts val="3037"/>
              </a:lnSpc>
            </a:pPr>
            <a:r>
              <a:rPr lang="en-US" sz="2169">
                <a:solidFill>
                  <a:srgbClr val="FFFFFF"/>
                </a:solidFill>
                <a:latin typeface="Roca One"/>
              </a:rPr>
              <a:t>Energy providers also stand to gain significantly from our efforts. Accurate forecasts assist in the efficient allocation of resources, minimizing operational costs and ensuring grid stability. With insights into anticipated energy demand and pricing trends, providers can enhance their generation and distribution strategies, ultimately resulting in improved service reliability.</a:t>
            </a:r>
          </a:p>
          <a:p>
            <a:pPr algn="l">
              <a:lnSpc>
                <a:spcPts val="3037"/>
              </a:lnSpc>
            </a:pPr>
            <a:r>
              <a:rPr lang="en-US" sz="2169">
                <a:solidFill>
                  <a:srgbClr val="FFFFFF"/>
                </a:solidFill>
                <a:latin typeface="Roca One"/>
              </a:rPr>
              <a:t>From a policy perspective, robust forecasting supports informed decision-making. Policymakers can design regulations and incentives that encourage investments in renewable energy sources, thereby advancing sustainability goals and reducing greenhouse gas emissions. In addition, accurate forecasts facilitate the creation of pricing models that support fair and transparent energy markets, promoting competition and consumer protection.</a:t>
            </a:r>
          </a:p>
          <a:p>
            <a:pPr algn="l">
              <a:lnSpc>
                <a:spcPts val="3037"/>
              </a:lnSpc>
            </a:pPr>
            <a:r>
              <a:rPr lang="en-US" sz="2169">
                <a:solidFill>
                  <a:srgbClr val="FFFFFF"/>
                </a:solidFill>
                <a:latin typeface="Roca One"/>
              </a:rPr>
              <a:t>Our project aligns with the "Tech for Good" theme of the IBM Z datathon by harnessing data-driven insights to enhance economic well-being, promote sustainability, and ensure energy resilience. In summary, precise electricity price forecasting is pivotal for a cleaner, cost-effective, and environmentally responsible energy future in Spain.</a:t>
            </a:r>
          </a:p>
          <a:p>
            <a:pPr algn="l">
              <a:lnSpc>
                <a:spcPts val="3037"/>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688619" y="4781325"/>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5"/>
              <a:stretch>
                <a:fillRect l="0" t="0" r="0" b="0"/>
              </a:stretch>
            </a:blipFill>
          </p:spPr>
        </p:sp>
      </p:gr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711238" y="1300425"/>
            <a:ext cx="6512511" cy="967648"/>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BENEFITS OF ACCURATE FORECASTING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84" r="0" b="-9284"/>
              </a:stretch>
            </a:blipFill>
          </p:spPr>
        </p:sp>
      </p:grpSp>
      <p:sp>
        <p:nvSpPr>
          <p:cNvPr name="TextBox 4" id="4"/>
          <p:cNvSpPr txBox="true"/>
          <p:nvPr/>
        </p:nvSpPr>
        <p:spPr>
          <a:xfrm rot="0">
            <a:off x="1028700" y="2498004"/>
            <a:ext cx="16230600" cy="7423912"/>
          </a:xfrm>
          <a:prstGeom prst="rect">
            <a:avLst/>
          </a:prstGeom>
        </p:spPr>
        <p:txBody>
          <a:bodyPr anchor="t" rtlCol="false" tIns="0" lIns="0" bIns="0" rIns="0">
            <a:spAutoFit/>
          </a:bodyPr>
          <a:lstStyle/>
          <a:p>
            <a:pPr algn="l">
              <a:lnSpc>
                <a:spcPts val="3457"/>
              </a:lnSpc>
            </a:pPr>
            <a:r>
              <a:rPr lang="en-US" sz="2469">
                <a:solidFill>
                  <a:srgbClr val="FFFFFF"/>
                </a:solidFill>
                <a:latin typeface="Roca One"/>
              </a:rPr>
              <a:t>In conclusion, our expedition into electricity price forecasting for Spain, driven by the "energy_dataset.csv," has unveiled the pivotal role of accurate forecasting in shaping the energy landscape. Guided by the "Tech for Good" ethos, we embarked on this journey, and our efforts culminate in a resounding success.</a:t>
            </a:r>
          </a:p>
          <a:p>
            <a:pPr algn="l">
              <a:lnSpc>
                <a:spcPts val="3457"/>
              </a:lnSpc>
            </a:pPr>
            <a:r>
              <a:rPr lang="en-US" sz="2469">
                <a:solidFill>
                  <a:srgbClr val="FFFFFF"/>
                </a:solidFill>
                <a:latin typeface="Roca One"/>
              </a:rPr>
              <a:t>With a notable ACCURACY (RMSE SCORE) IS 9.22  , achieved through the application of a Random Forest model, we have demonstrated that data-driven insights can significantly enhance our ability to predict electricity prices. This high level of accuracy not only provides consumers, energy providers, and policymakers with a reliable tool but also underscores the potential for technology to revolutionize our approach to energy management.</a:t>
            </a:r>
          </a:p>
          <a:p>
            <a:pPr algn="l">
              <a:lnSpc>
                <a:spcPts val="3457"/>
              </a:lnSpc>
            </a:pPr>
            <a:r>
              <a:rPr lang="en-US" sz="2469">
                <a:solidFill>
                  <a:srgbClr val="FFFFFF"/>
                </a:solidFill>
                <a:latin typeface="Roca One"/>
              </a:rPr>
              <a:t>The benefits of precise forecasting are far-reaching, from cost-effective energy consumption for consumers to more efficient operations for energy providers. Moreover, it paves the way for policymakers to enact informed regulations that promote sustainability and economic well-being.</a:t>
            </a:r>
          </a:p>
          <a:p>
            <a:pPr algn="l">
              <a:lnSpc>
                <a:spcPts val="3457"/>
              </a:lnSpc>
            </a:pPr>
            <a:r>
              <a:rPr lang="en-US" sz="2469">
                <a:solidFill>
                  <a:srgbClr val="FFFFFF"/>
                </a:solidFill>
                <a:latin typeface="Roca One"/>
              </a:rPr>
              <a:t>Our project embodies the spirit of the IBM Z datathon, leveraging technology to drive positive change. By contributing to economic well-being, environmental sustainability, and energy resilience, we take significant steps toward a more prosperous and sustainable energy future in Spain and beyond. We express our gratitude to our dedicated team, the datathon organizers, and all stakeholders who have joined us on this transformative journey.</a:t>
            </a:r>
          </a:p>
          <a:p>
            <a:pPr algn="l">
              <a:lnSpc>
                <a:spcPts val="3457"/>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688619" y="4781325"/>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5"/>
              <a:stretch>
                <a:fillRect l="0" t="0" r="0" b="0"/>
              </a:stretch>
            </a:blipFill>
          </p:spPr>
        </p:sp>
      </p:gr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734671" y="1474125"/>
            <a:ext cx="5481459"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CONCLUSION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1286982" y="2507395"/>
            <a:ext cx="15972318" cy="6769834"/>
          </a:xfrm>
          <a:prstGeom prst="rect">
            <a:avLst/>
          </a:prstGeom>
        </p:spPr>
        <p:txBody>
          <a:bodyPr anchor="t" rtlCol="false" tIns="0" lIns="0" bIns="0" rIns="0">
            <a:spAutoFit/>
          </a:bodyPr>
          <a:lstStyle/>
          <a:p>
            <a:pPr algn="l">
              <a:lnSpc>
                <a:spcPts val="3169"/>
              </a:lnSpc>
            </a:pPr>
            <a:r>
              <a:rPr lang="en-US" sz="2263">
                <a:solidFill>
                  <a:srgbClr val="FFFFFF"/>
                </a:solidFill>
                <a:latin typeface="Roca One"/>
              </a:rPr>
              <a:t>In our journey of electricity price forecasting for Spain, we extend our heartfelt appreciation to those who have been instrumental in our success:</a:t>
            </a:r>
          </a:p>
          <a:p>
            <a:pPr algn="l" marL="517396" indent="-172465" lvl="2">
              <a:lnSpc>
                <a:spcPts val="3169"/>
              </a:lnSpc>
              <a:buFont typeface="Arial"/>
              <a:buChar char="⚬"/>
            </a:pPr>
            <a:r>
              <a:rPr lang="en-US" sz="2263">
                <a:solidFill>
                  <a:srgbClr val="FFFFFF"/>
                </a:solidFill>
                <a:latin typeface="Roca One"/>
              </a:rPr>
              <a:t>Kaggle: We express our gratitude to Kaggle for providing the "energy_dataset.csv" dataset, which has been the cornerstone of our project. This valuable resource allowed us to explore, analyze, and develop accurate forecasting models, driving our mission forward.</a:t>
            </a:r>
          </a:p>
          <a:p>
            <a:pPr algn="l" marL="517396" indent="-172465" lvl="2">
              <a:lnSpc>
                <a:spcPts val="3169"/>
              </a:lnSpc>
              <a:buFont typeface="Arial"/>
              <a:buChar char="⚬"/>
            </a:pPr>
            <a:r>
              <a:rPr lang="en-US" sz="2263">
                <a:solidFill>
                  <a:srgbClr val="FFFFFF"/>
                </a:solidFill>
                <a:latin typeface="Roca One"/>
              </a:rPr>
              <a:t>IBM Z Datathon Organizers: Our sincere thanks to the organizers of the IBM Z Datathon 2023 for hosting this platform for innovation and collaboration. Your commitment to fostering technological solutions for good is an inspiration to us.</a:t>
            </a:r>
          </a:p>
          <a:p>
            <a:pPr algn="l" marL="517396" indent="-172465" lvl="2">
              <a:lnSpc>
                <a:spcPts val="3169"/>
              </a:lnSpc>
              <a:buFont typeface="Arial"/>
              <a:buChar char="⚬"/>
            </a:pPr>
            <a:r>
              <a:rPr lang="en-US" sz="2263">
                <a:solidFill>
                  <a:srgbClr val="FFFFFF"/>
                </a:solidFill>
                <a:latin typeface="Roca One"/>
              </a:rPr>
              <a:t>Our Team: To Sahil, Mohammad Saquib, Rajdeep Saha, and Prakhar Dubey, your dedication, insights, and collaborative spirit have been instrumental in the success of this project. We are grateful for your unwavering support.</a:t>
            </a:r>
          </a:p>
          <a:p>
            <a:pPr algn="l" marL="517396" indent="-172465" lvl="2">
              <a:lnSpc>
                <a:spcPts val="3169"/>
              </a:lnSpc>
              <a:buFont typeface="Arial"/>
              <a:buChar char="⚬"/>
            </a:pPr>
            <a:r>
              <a:rPr lang="en-US" sz="2263">
                <a:solidFill>
                  <a:srgbClr val="FFFFFF"/>
                </a:solidFill>
                <a:latin typeface="Roca One"/>
              </a:rPr>
              <a:t>Our Supporters and Stakeholders: We acknowledge the support and engagement of all those who have shown interest in our project, providing feedback and valuable contributions along the way.</a:t>
            </a:r>
          </a:p>
          <a:p>
            <a:pPr algn="l" marL="517396" indent="-172465" lvl="2">
              <a:lnSpc>
                <a:spcPts val="3169"/>
              </a:lnSpc>
            </a:pPr>
            <a:r>
              <a:rPr lang="en-US" sz="2263">
                <a:solidFill>
                  <a:srgbClr val="FFFFFF"/>
                </a:solidFill>
                <a:latin typeface="Roca One"/>
              </a:rPr>
              <a:t>With your support and the spirit of collaboration, we have made significant strides in enhancing electricity price forecasting and its associated benefits for Spain. Together, we are shaping a more sustainable and efficient energy future. Thank you for being a part of this transformative journey.</a:t>
            </a:r>
          </a:p>
          <a:p>
            <a:pPr algn="l" marL="517396" indent="-172465" lvl="2">
              <a:lnSpc>
                <a:spcPts val="3169"/>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688619" y="4781325"/>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5"/>
              <a:stretch>
                <a:fillRect l="0" t="0" r="0" b="0"/>
              </a:stretch>
            </a:blipFill>
          </p:spPr>
        </p:sp>
      </p:gr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729881" y="1474125"/>
            <a:ext cx="5481459"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ACKNOWLEGDEMENT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315" r="0" b="-9315"/>
              </a:stretch>
            </a:blipFill>
          </p:spPr>
        </p:sp>
      </p:grpSp>
      <p:grpSp>
        <p:nvGrpSpPr>
          <p:cNvPr name="Group 4" id="4"/>
          <p:cNvGrpSpPr/>
          <p:nvPr/>
        </p:nvGrpSpPr>
        <p:grpSpPr>
          <a:xfrm rot="0">
            <a:off x="-12193669" y="5711523"/>
            <a:ext cx="15524733" cy="15524733"/>
            <a:chOff x="0" y="0"/>
            <a:chExt cx="20699644" cy="20699644"/>
          </a:xfrm>
        </p:grpSpPr>
        <p:sp>
          <p:nvSpPr>
            <p:cNvPr name="Freeform 5" id="5"/>
            <p:cNvSpPr/>
            <p:nvPr/>
          </p:nvSpPr>
          <p:spPr>
            <a:xfrm flipH="false" flipV="false" rot="0">
              <a:off x="0" y="0"/>
              <a:ext cx="20699603" cy="20699603"/>
            </a:xfrm>
            <a:custGeom>
              <a:avLst/>
              <a:gdLst/>
              <a:ahLst/>
              <a:cxnLst/>
              <a:rect r="r" b="b" t="t" l="l"/>
              <a:pathLst>
                <a:path h="20699603" w="20699603">
                  <a:moveTo>
                    <a:pt x="0" y="0"/>
                  </a:moveTo>
                  <a:lnTo>
                    <a:pt x="20699603" y="0"/>
                  </a:lnTo>
                  <a:lnTo>
                    <a:pt x="20699603" y="20699603"/>
                  </a:lnTo>
                  <a:lnTo>
                    <a:pt x="0" y="20699603"/>
                  </a:lnTo>
                  <a:lnTo>
                    <a:pt x="0" y="0"/>
                  </a:lnTo>
                  <a:close/>
                </a:path>
              </a:pathLst>
            </a:custGeom>
            <a:blipFill>
              <a:blip r:embed="rId3"/>
              <a:stretch>
                <a:fillRect l="0" t="0" r="0" b="0"/>
              </a:stretch>
            </a:blipFill>
          </p:spPr>
        </p:sp>
      </p:grpSp>
      <p:grpSp>
        <p:nvGrpSpPr>
          <p:cNvPr name="Group 6" id="6"/>
          <p:cNvGrpSpPr/>
          <p:nvPr/>
        </p:nvGrpSpPr>
        <p:grpSpPr>
          <a:xfrm rot="0">
            <a:off x="12217214" y="420687"/>
            <a:ext cx="1265546" cy="1265546"/>
            <a:chOff x="0" y="0"/>
            <a:chExt cx="1687395" cy="1687395"/>
          </a:xfrm>
        </p:grpSpPr>
        <p:sp>
          <p:nvSpPr>
            <p:cNvPr name="Freeform 7" id="7"/>
            <p:cNvSpPr/>
            <p:nvPr/>
          </p:nvSpPr>
          <p:spPr>
            <a:xfrm flipH="false" flipV="false" rot="0">
              <a:off x="0" y="0"/>
              <a:ext cx="1687449" cy="1687449"/>
            </a:xfrm>
            <a:custGeom>
              <a:avLst/>
              <a:gdLst/>
              <a:ahLst/>
              <a:cxnLst/>
              <a:rect r="r" b="b" t="t" l="l"/>
              <a:pathLst>
                <a:path h="1687449" w="1687449">
                  <a:moveTo>
                    <a:pt x="0" y="0"/>
                  </a:moveTo>
                  <a:lnTo>
                    <a:pt x="1687449" y="0"/>
                  </a:lnTo>
                  <a:lnTo>
                    <a:pt x="1687449" y="1687449"/>
                  </a:lnTo>
                  <a:lnTo>
                    <a:pt x="0" y="1687449"/>
                  </a:lnTo>
                  <a:lnTo>
                    <a:pt x="0" y="0"/>
                  </a:lnTo>
                  <a:close/>
                </a:path>
              </a:pathLst>
            </a:custGeom>
            <a:blipFill>
              <a:blip r:embed="rId4"/>
              <a:stretch>
                <a:fillRect l="0" t="0" r="3" b="3"/>
              </a:stretch>
            </a:blipFill>
          </p:spPr>
        </p:sp>
      </p:grpSp>
      <p:sp>
        <p:nvSpPr>
          <p:cNvPr name="TextBox 8" id="8"/>
          <p:cNvSpPr txBox="true"/>
          <p:nvPr/>
        </p:nvSpPr>
        <p:spPr>
          <a:xfrm rot="0">
            <a:off x="1028700" y="2321517"/>
            <a:ext cx="16230600" cy="7781555"/>
          </a:xfrm>
          <a:prstGeom prst="rect">
            <a:avLst/>
          </a:prstGeom>
        </p:spPr>
        <p:txBody>
          <a:bodyPr anchor="t" rtlCol="false" tIns="0" lIns="0" bIns="0" rIns="0">
            <a:spAutoFit/>
          </a:bodyPr>
          <a:lstStyle/>
          <a:p>
            <a:pPr algn="ctr">
              <a:lnSpc>
                <a:spcPts val="2568"/>
              </a:lnSpc>
            </a:pPr>
            <a:r>
              <a:rPr lang="en-US" sz="2445">
                <a:solidFill>
                  <a:srgbClr val="FFFFFF"/>
                </a:solidFill>
                <a:latin typeface="Roca One"/>
              </a:rPr>
              <a:t>Allow us to introduce the dedicated team behind our project. We are undergraduate students from SRM University, Chennai, currently pursuing our Bachelor of Technology in the specialization of Internet of Things. We are currently in our third year of the program, and our diverse skills and shared passion for technology have brought us together for the IBM Z Datathon 2023.</a:t>
            </a:r>
          </a:p>
          <a:p>
            <a:pPr algn="ctr">
              <a:lnSpc>
                <a:spcPts val="2568"/>
              </a:lnSpc>
            </a:pPr>
          </a:p>
          <a:p>
            <a:pPr algn="ctr">
              <a:lnSpc>
                <a:spcPts val="2568"/>
              </a:lnSpc>
            </a:pPr>
            <a:r>
              <a:rPr lang="en-US" sz="2445">
                <a:solidFill>
                  <a:srgbClr val="FFFFFF"/>
                </a:solidFill>
                <a:latin typeface="Roca One"/>
              </a:rPr>
              <a:t>Mohammad Saquib: With a strong foundation in machine learning, Mohammad Saquib played a pivotal role in our project, where he harnessed his expertise to train the machine learning model that underpins our electricity price forecasting solution.</a:t>
            </a:r>
          </a:p>
          <a:p>
            <a:pPr algn="ctr">
              <a:lnSpc>
                <a:spcPts val="2568"/>
              </a:lnSpc>
            </a:pPr>
          </a:p>
          <a:p>
            <a:pPr algn="ctr">
              <a:lnSpc>
                <a:spcPts val="2568"/>
              </a:lnSpc>
            </a:pPr>
            <a:r>
              <a:rPr lang="en-US" sz="2445">
                <a:solidFill>
                  <a:srgbClr val="FFFFFF"/>
                </a:solidFill>
                <a:latin typeface="Roca One"/>
              </a:rPr>
              <a:t>Rajdeep Saha: Rajdeep Saha's keen analytical skills and expertise in exploratory data analysis were instrumental in uncovering valuable insights from the "energy_dataset.csv." His ability to unravel complex patterns in data has significantly contributed to our project's success.</a:t>
            </a:r>
          </a:p>
          <a:p>
            <a:pPr algn="ctr">
              <a:lnSpc>
                <a:spcPts val="2568"/>
              </a:lnSpc>
            </a:pPr>
          </a:p>
          <a:p>
            <a:pPr algn="ctr">
              <a:lnSpc>
                <a:spcPts val="2568"/>
              </a:lnSpc>
            </a:pPr>
            <a:r>
              <a:rPr lang="en-US" sz="2445">
                <a:solidFill>
                  <a:srgbClr val="FFFFFF"/>
                </a:solidFill>
                <a:latin typeface="Roca One"/>
              </a:rPr>
              <a:t>Sahil: Sahil brought his data exploration and analysis skills to the forefront, working closely with Rajdeep. His insights and contributions were key to our understanding of the dataset and its nuances. Sahil also played a role in PPT preparation.</a:t>
            </a:r>
          </a:p>
          <a:p>
            <a:pPr algn="ctr">
              <a:lnSpc>
                <a:spcPts val="2568"/>
              </a:lnSpc>
            </a:pPr>
          </a:p>
          <a:p>
            <a:pPr algn="ctr">
              <a:lnSpc>
                <a:spcPts val="2568"/>
              </a:lnSpc>
            </a:pPr>
            <a:r>
              <a:rPr lang="en-US" sz="2445">
                <a:solidFill>
                  <a:srgbClr val="FFFFFF"/>
                </a:solidFill>
                <a:latin typeface="Roca One"/>
              </a:rPr>
              <a:t>Prakhar Dubey: Prakhar Dubey took charge of crafting this presentation, translating our project's intricacies into an engaging narrative. He worked closely with Sahil to ensure that our journey and findings are effectively communicated.</a:t>
            </a:r>
          </a:p>
          <a:p>
            <a:pPr algn="ctr">
              <a:lnSpc>
                <a:spcPts val="2568"/>
              </a:lnSpc>
            </a:pPr>
          </a:p>
          <a:p>
            <a:pPr algn="ctr">
              <a:lnSpc>
                <a:spcPts val="2568"/>
              </a:lnSpc>
            </a:pPr>
            <a:r>
              <a:rPr lang="en-US" sz="2445">
                <a:solidFill>
                  <a:srgbClr val="FFFFFF"/>
                </a:solidFill>
                <a:latin typeface="Roca One"/>
              </a:rPr>
              <a:t>Together, as a cohesive team, we harnessed our individual strengths and collaborated to bring forth our project on electricity price forecasting in Spain. We look forward to sharing the details of our work and the impact it holds for the energy landscape in Spain.</a:t>
            </a:r>
          </a:p>
        </p:txBody>
      </p:sp>
      <p:sp>
        <p:nvSpPr>
          <p:cNvPr name="TextBox 9" id="9"/>
          <p:cNvSpPr txBox="true"/>
          <p:nvPr/>
        </p:nvSpPr>
        <p:spPr>
          <a:xfrm rot="0">
            <a:off x="888102" y="534987"/>
            <a:ext cx="6594731" cy="1101725"/>
          </a:xfrm>
          <a:prstGeom prst="rect">
            <a:avLst/>
          </a:prstGeom>
        </p:spPr>
        <p:txBody>
          <a:bodyPr anchor="t" rtlCol="false" tIns="0" lIns="0" bIns="0" rIns="0">
            <a:spAutoFit/>
          </a:bodyPr>
          <a:lstStyle/>
          <a:p>
            <a:pPr algn="l">
              <a:lnSpc>
                <a:spcPts val="8800"/>
              </a:lnSpc>
            </a:pPr>
            <a:r>
              <a:rPr lang="en-US" sz="8000">
                <a:solidFill>
                  <a:srgbClr val="FFFFFF"/>
                </a:solidFill>
                <a:latin typeface="Inter Bold"/>
              </a:rPr>
              <a:t>NeuralNinja</a:t>
            </a:r>
          </a:p>
        </p:txBody>
      </p:sp>
      <p:sp>
        <p:nvSpPr>
          <p:cNvPr name="TextBox 10" id="10"/>
          <p:cNvSpPr txBox="true"/>
          <p:nvPr/>
        </p:nvSpPr>
        <p:spPr>
          <a:xfrm rot="0">
            <a:off x="13810705" y="554037"/>
            <a:ext cx="5161391" cy="1201005"/>
          </a:xfrm>
          <a:prstGeom prst="rect">
            <a:avLst/>
          </a:prstGeom>
        </p:spPr>
        <p:txBody>
          <a:bodyPr anchor="t" rtlCol="false" tIns="0" lIns="0" bIns="0" rIns="0">
            <a:spAutoFit/>
          </a:bodyPr>
          <a:lstStyle/>
          <a:p>
            <a:pPr algn="l">
              <a:lnSpc>
                <a:spcPts val="4857"/>
              </a:lnSpc>
            </a:pPr>
            <a:r>
              <a:rPr lang="en-US" sz="4716">
                <a:solidFill>
                  <a:srgbClr val="FFFFFF"/>
                </a:solidFill>
                <a:latin typeface="Roca One"/>
              </a:rPr>
              <a:t>IBM Z DATATHON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136" t="0" r="-1136" b="0"/>
              </a:stretch>
            </a:blipFill>
          </p:spPr>
        </p:sp>
      </p:grpSp>
      <p:sp>
        <p:nvSpPr>
          <p:cNvPr name="TextBox 4" id="4"/>
          <p:cNvSpPr txBox="true"/>
          <p:nvPr/>
        </p:nvSpPr>
        <p:spPr>
          <a:xfrm rot="0">
            <a:off x="1286982" y="2507395"/>
            <a:ext cx="15972318" cy="7619653"/>
          </a:xfrm>
          <a:prstGeom prst="rect">
            <a:avLst/>
          </a:prstGeom>
        </p:spPr>
        <p:txBody>
          <a:bodyPr anchor="t" rtlCol="false" tIns="0" lIns="0" bIns="0" rIns="0">
            <a:spAutoFit/>
          </a:bodyPr>
          <a:lstStyle/>
          <a:p>
            <a:pPr algn="l">
              <a:lnSpc>
                <a:spcPts val="3169"/>
              </a:lnSpc>
            </a:pPr>
            <a:r>
              <a:rPr lang="en-US" sz="2263">
                <a:solidFill>
                  <a:srgbClr val="FFFFFF"/>
                </a:solidFill>
                <a:latin typeface="Roca One"/>
              </a:rPr>
              <a:t>Feel free to reach out to us with any questions, feedback, or collaboration opportunities. We value your input and look forward to further discussions:</a:t>
            </a:r>
          </a:p>
          <a:p>
            <a:pPr algn="l">
              <a:lnSpc>
                <a:spcPts val="3169"/>
              </a:lnSpc>
            </a:pPr>
          </a:p>
          <a:p>
            <a:pPr algn="l" marL="517396" indent="-172465" lvl="2">
              <a:lnSpc>
                <a:spcPts val="3169"/>
              </a:lnSpc>
              <a:buFont typeface="Arial"/>
              <a:buChar char="⚬"/>
            </a:pPr>
            <a:r>
              <a:rPr lang="en-US" sz="2263">
                <a:solidFill>
                  <a:srgbClr val="FFFFFF"/>
                </a:solidFill>
                <a:latin typeface="Roca One"/>
              </a:rPr>
              <a:t>Sahil</a:t>
            </a:r>
          </a:p>
          <a:p>
            <a:pPr algn="l" marL="924669" indent="-231167" lvl="3">
              <a:lnSpc>
                <a:spcPts val="3169"/>
              </a:lnSpc>
              <a:buFont typeface="Arial"/>
              <a:buChar char="￭"/>
            </a:pPr>
            <a:r>
              <a:rPr lang="en-US" sz="2263">
                <a:solidFill>
                  <a:srgbClr val="FFFFFF"/>
                </a:solidFill>
                <a:latin typeface="Roca One"/>
              </a:rPr>
              <a:t>Email: sahilk64555@gmail.com</a:t>
            </a:r>
          </a:p>
          <a:p>
            <a:pPr algn="l" marL="924669" indent="-231167" lvl="3">
              <a:lnSpc>
                <a:spcPts val="3169"/>
              </a:lnSpc>
              <a:buFont typeface="Arial"/>
              <a:buChar char="￭"/>
            </a:pPr>
            <a:r>
              <a:rPr lang="en-US" sz="2263">
                <a:solidFill>
                  <a:srgbClr val="FFFFFF"/>
                </a:solidFill>
                <a:latin typeface="Roca One"/>
              </a:rPr>
              <a:t>LinkedIn: </a:t>
            </a:r>
            <a:r>
              <a:rPr lang="en-US" sz="2263" u="sng">
                <a:solidFill>
                  <a:srgbClr val="0000FF"/>
                </a:solidFill>
                <a:latin typeface="Roca One"/>
                <a:hlinkClick r:id="rId3" tooltip="https://www.linkedin.com/in/sahilll94"/>
              </a:rPr>
              <a:t>https://www.linkedin.com/in/sahilll94</a:t>
            </a:r>
          </a:p>
          <a:p>
            <a:pPr algn="l" marL="517396" indent="-172465" lvl="2">
              <a:lnSpc>
                <a:spcPts val="3169"/>
              </a:lnSpc>
              <a:buFont typeface="Arial"/>
              <a:buChar char="⚬"/>
            </a:pPr>
            <a:r>
              <a:rPr lang="en-US" sz="2263">
                <a:solidFill>
                  <a:srgbClr val="FFFFFF"/>
                </a:solidFill>
                <a:latin typeface="Roca One"/>
              </a:rPr>
              <a:t>Mohammad Saquib</a:t>
            </a:r>
          </a:p>
          <a:p>
            <a:pPr algn="l" marL="924669" indent="-231167" lvl="3">
              <a:lnSpc>
                <a:spcPts val="3169"/>
              </a:lnSpc>
              <a:buFont typeface="Arial"/>
              <a:buChar char="￭"/>
            </a:pPr>
            <a:r>
              <a:rPr lang="en-US" sz="2263">
                <a:solidFill>
                  <a:srgbClr val="FFFFFF"/>
                </a:solidFill>
                <a:latin typeface="Roca One"/>
              </a:rPr>
              <a:t>Email: [Mohammad Saquib's Email Address]</a:t>
            </a:r>
          </a:p>
          <a:p>
            <a:pPr algn="l" marL="924669" indent="-231167" lvl="3">
              <a:lnSpc>
                <a:spcPts val="3169"/>
              </a:lnSpc>
              <a:buFont typeface="Arial"/>
              <a:buChar char="￭"/>
            </a:pPr>
            <a:r>
              <a:rPr lang="en-US" sz="2263">
                <a:solidFill>
                  <a:srgbClr val="FFFFFF"/>
                </a:solidFill>
                <a:latin typeface="Roca One"/>
              </a:rPr>
              <a:t>LinkedIn:</a:t>
            </a:r>
            <a:r>
              <a:rPr lang="en-US" sz="2263" u="sng">
                <a:solidFill>
                  <a:srgbClr val="0000FF"/>
                </a:solidFill>
                <a:latin typeface="Roca One"/>
                <a:hlinkClick r:id="rId4" tooltip="https://www.linkedin.com/in/mdsaquibdaiyan/"/>
              </a:rPr>
              <a:t> </a:t>
            </a:r>
            <a:r>
              <a:rPr lang="en-US" sz="2263" u="sng">
                <a:solidFill>
                  <a:srgbClr val="0000FF"/>
                </a:solidFill>
                <a:latin typeface="Roca One"/>
                <a:hlinkClick r:id="rId5" tooltip="https://www.linkedin.com/in/mdsaquibdaiyan"/>
              </a:rPr>
              <a:t>https://www.linkedin.com/in/mdsaquibdaiyan</a:t>
            </a:r>
          </a:p>
          <a:p>
            <a:pPr algn="l" marL="517396" indent="-172465" lvl="2">
              <a:lnSpc>
                <a:spcPts val="3169"/>
              </a:lnSpc>
              <a:buFont typeface="Arial"/>
              <a:buChar char="⚬"/>
            </a:pPr>
            <a:r>
              <a:rPr lang="en-US" sz="2263">
                <a:solidFill>
                  <a:srgbClr val="FFFFFF"/>
                </a:solidFill>
                <a:latin typeface="Roca One"/>
              </a:rPr>
              <a:t>Rajdeep Saha</a:t>
            </a:r>
          </a:p>
          <a:p>
            <a:pPr algn="l" marL="924669" indent="-231167" lvl="3">
              <a:lnSpc>
                <a:spcPts val="3169"/>
              </a:lnSpc>
              <a:buFont typeface="Arial"/>
              <a:buChar char="￭"/>
            </a:pPr>
            <a:r>
              <a:rPr lang="en-US" sz="2263">
                <a:solidFill>
                  <a:srgbClr val="FFFFFF"/>
                </a:solidFill>
                <a:latin typeface="Roca One"/>
              </a:rPr>
              <a:t>Email: [Rajdeep Saha's Email Address]</a:t>
            </a:r>
          </a:p>
          <a:p>
            <a:pPr algn="l" marL="924669" indent="-231167" lvl="3">
              <a:lnSpc>
                <a:spcPts val="3169"/>
              </a:lnSpc>
              <a:buFont typeface="Arial"/>
              <a:buChar char="￭"/>
            </a:pPr>
            <a:r>
              <a:rPr lang="en-US" sz="2263">
                <a:solidFill>
                  <a:srgbClr val="FFFFFF"/>
                </a:solidFill>
                <a:latin typeface="Roca One"/>
              </a:rPr>
              <a:t>LinkedIn: </a:t>
            </a:r>
            <a:r>
              <a:rPr lang="en-US" sz="2263" u="sng">
                <a:solidFill>
                  <a:srgbClr val="0000FF"/>
                </a:solidFill>
                <a:latin typeface="Roca One"/>
                <a:hlinkClick r:id="rId6" tooltip="https://www.linkedin.com/in/rajd33p-saha"/>
              </a:rPr>
              <a:t>https://www.linkedin.com/in/rajd33p-saha</a:t>
            </a:r>
          </a:p>
          <a:p>
            <a:pPr algn="l" marL="517396" indent="-172465" lvl="2">
              <a:lnSpc>
                <a:spcPts val="3169"/>
              </a:lnSpc>
              <a:buFont typeface="Arial"/>
              <a:buChar char="⚬"/>
            </a:pPr>
            <a:r>
              <a:rPr lang="en-US" sz="2263">
                <a:solidFill>
                  <a:srgbClr val="FFFFFF"/>
                </a:solidFill>
                <a:latin typeface="Roca One"/>
              </a:rPr>
              <a:t>Prakhar Dubey</a:t>
            </a:r>
          </a:p>
          <a:p>
            <a:pPr algn="l" marL="924669" indent="-231167" lvl="3">
              <a:lnSpc>
                <a:spcPts val="3169"/>
              </a:lnSpc>
              <a:buFont typeface="Arial"/>
              <a:buChar char="￭"/>
            </a:pPr>
            <a:r>
              <a:rPr lang="en-US" sz="2263">
                <a:solidFill>
                  <a:srgbClr val="FFFFFF"/>
                </a:solidFill>
                <a:latin typeface="Roca One"/>
              </a:rPr>
              <a:t>Email: [Prakhar Dubey's Email Address]</a:t>
            </a:r>
          </a:p>
          <a:p>
            <a:pPr algn="l" marL="924669" indent="-231167" lvl="3">
              <a:lnSpc>
                <a:spcPts val="3169"/>
              </a:lnSpc>
              <a:buFont typeface="Arial"/>
              <a:buChar char="￭"/>
            </a:pPr>
            <a:r>
              <a:rPr lang="en-US" sz="2263">
                <a:solidFill>
                  <a:srgbClr val="FFFFFF"/>
                </a:solidFill>
                <a:latin typeface="Roca One"/>
              </a:rPr>
              <a:t>LinkedIn: </a:t>
            </a:r>
            <a:r>
              <a:rPr lang="en-US" sz="2263" u="sng">
                <a:solidFill>
                  <a:srgbClr val="0000FF"/>
                </a:solidFill>
                <a:latin typeface="Roca One"/>
                <a:hlinkClick r:id="rId7" tooltip="https://www.linkedin.com/in/prakhardubey23"/>
              </a:rPr>
              <a:t>https://www.linkedin.com/in/prakhardubey23</a:t>
            </a:r>
          </a:p>
          <a:p>
            <a:pPr algn="l" marL="924669" indent="-231167" lvl="3">
              <a:lnSpc>
                <a:spcPts val="3169"/>
              </a:lnSpc>
            </a:pPr>
          </a:p>
          <a:p>
            <a:pPr algn="l" marL="924669" indent="-231167" lvl="3">
              <a:lnSpc>
                <a:spcPts val="3169"/>
              </a:lnSpc>
            </a:pPr>
            <a:r>
              <a:rPr lang="en-US" sz="2263">
                <a:solidFill>
                  <a:srgbClr val="FFFFFF"/>
                </a:solidFill>
                <a:latin typeface="Roca One"/>
              </a:rPr>
              <a:t>Please don't hesitate to connect with us for further insights, discussions, or future opportunities. We appreciate your interest and collaboration.</a:t>
            </a:r>
          </a:p>
          <a:p>
            <a:pPr algn="l" marL="924669" indent="-231167" lvl="3">
              <a:lnSpc>
                <a:spcPts val="3169"/>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1688619" y="4781325"/>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10"/>
              <a:stretch>
                <a:fillRect l="0" t="0" r="0" b="0"/>
              </a:stretch>
            </a:blipFill>
          </p:spPr>
        </p:sp>
      </p:gr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11"/>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706448" y="1300425"/>
            <a:ext cx="5481459" cy="967648"/>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CONTACT INFORMATION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TextBox 4" id="4"/>
          <p:cNvSpPr txBox="true"/>
          <p:nvPr/>
        </p:nvSpPr>
        <p:spPr>
          <a:xfrm rot="0">
            <a:off x="1286982" y="2507395"/>
            <a:ext cx="15972318" cy="6019453"/>
          </a:xfrm>
          <a:prstGeom prst="rect">
            <a:avLst/>
          </a:prstGeom>
        </p:spPr>
        <p:txBody>
          <a:bodyPr anchor="t" rtlCol="false" tIns="0" lIns="0" bIns="0" rIns="0">
            <a:spAutoFit/>
          </a:bodyPr>
          <a:lstStyle/>
          <a:p>
            <a:pPr algn="l">
              <a:lnSpc>
                <a:spcPts val="3169"/>
              </a:lnSpc>
            </a:pPr>
            <a:r>
              <a:rPr lang="en-US" sz="2263">
                <a:solidFill>
                  <a:srgbClr val="FFFFFF"/>
                </a:solidFill>
                <a:latin typeface="Roca One"/>
              </a:rPr>
              <a:t>For a deeper understanding and exploration of the concepts and methodologies presented in this project, we recommend referring to the following sources:</a:t>
            </a:r>
          </a:p>
          <a:p>
            <a:pPr algn="l">
              <a:lnSpc>
                <a:spcPts val="3169"/>
              </a:lnSpc>
            </a:pPr>
          </a:p>
          <a:p>
            <a:pPr algn="l" marL="517396" indent="-172465" lvl="2">
              <a:lnSpc>
                <a:spcPts val="3169"/>
              </a:lnSpc>
              <a:buFont typeface="Arial"/>
              <a:buChar char="⚬"/>
            </a:pPr>
            <a:r>
              <a:rPr lang="en-US" sz="2263" u="sng">
                <a:solidFill>
                  <a:srgbClr val="0000FF"/>
                </a:solidFill>
                <a:latin typeface="Roca One"/>
                <a:hlinkClick r:id="rId3" tooltip="https://www.kaggle.com/datasets/nicholasjhana/energy-consumption-generation-prices-and-weather"/>
              </a:rPr>
              <a:t>Kaggle</a:t>
            </a:r>
            <a:r>
              <a:rPr lang="en-US" sz="2263">
                <a:solidFill>
                  <a:srgbClr val="FFFFFF"/>
                </a:solidFill>
                <a:latin typeface="Roca One"/>
              </a:rPr>
              <a:t>: The platform where we sourced the "energy_dataset.csv" dataset, providing a wealth of data and resources for data science and machine learning projects, Click on the Kaggle and it will redirect you to the page where the “energy_dataset.csv” is available.</a:t>
            </a:r>
          </a:p>
          <a:p>
            <a:pPr algn="l" marL="517396" indent="-172465" lvl="2">
              <a:lnSpc>
                <a:spcPts val="3169"/>
              </a:lnSpc>
              <a:buFont typeface="Arial"/>
              <a:buChar char="⚬"/>
            </a:pPr>
            <a:r>
              <a:rPr lang="en-US" sz="2263" u="sng">
                <a:solidFill>
                  <a:srgbClr val="0000FF"/>
                </a:solidFill>
                <a:latin typeface="Roca One"/>
                <a:hlinkClick r:id="rId4" tooltip="https://scikit-learn.org/stable/documentation.html"/>
              </a:rPr>
              <a:t>Scikit-Learn Documentation</a:t>
            </a:r>
            <a:r>
              <a:rPr lang="en-US" sz="2263">
                <a:solidFill>
                  <a:srgbClr val="FFFFFF"/>
                </a:solidFill>
                <a:latin typeface="Roca One"/>
              </a:rPr>
              <a:t>: The official documentation for Scikit-Learn, which provides valuable insights into the implementation of machine learning algorithms, including the Random Forest model used in our project.</a:t>
            </a:r>
          </a:p>
          <a:p>
            <a:pPr algn="l" marL="517396" indent="-172465" lvl="2">
              <a:lnSpc>
                <a:spcPts val="3169"/>
              </a:lnSpc>
              <a:buFont typeface="Arial"/>
              <a:buChar char="⚬"/>
            </a:pPr>
            <a:r>
              <a:rPr lang="en-US" sz="2263" u="sng">
                <a:solidFill>
                  <a:srgbClr val="0000FF"/>
                </a:solidFill>
                <a:latin typeface="Roca One"/>
                <a:hlinkClick r:id="rId5" tooltip="https://ibm-zdatathon-18843.devpost.com/?ref_feature=challenge&amp;ref_medium=your-open-hackathons&amp;ref_content=Submissions+open"/>
              </a:rPr>
              <a:t>IBM Z Datathon 2023</a:t>
            </a:r>
            <a:r>
              <a:rPr lang="en-US" sz="2263">
                <a:solidFill>
                  <a:srgbClr val="FFFFFF"/>
                </a:solidFill>
                <a:latin typeface="Roca One"/>
              </a:rPr>
              <a:t>: For further information on the IBM Z Datathon, future events, and to explore the innovative projects from other participants.</a:t>
            </a:r>
          </a:p>
          <a:p>
            <a:pPr algn="l" marL="517396" indent="-172465" lvl="2">
              <a:lnSpc>
                <a:spcPts val="3169"/>
              </a:lnSpc>
            </a:pPr>
          </a:p>
          <a:p>
            <a:pPr algn="l" marL="517396" indent="-172465" lvl="2">
              <a:lnSpc>
                <a:spcPts val="3169"/>
              </a:lnSpc>
            </a:pPr>
            <a:r>
              <a:rPr lang="en-US" sz="2263">
                <a:solidFill>
                  <a:srgbClr val="FFFFFF"/>
                </a:solidFill>
                <a:latin typeface="Roca One"/>
              </a:rPr>
              <a:t>These references serve as valuable sources for exploring and deepening your understanding of the methodologies and tools used in our project. We encourage you to delve further into these resources for continued learning and inspiration.</a:t>
            </a:r>
          </a:p>
          <a:p>
            <a:pPr algn="l" marL="517396" indent="-172465" lvl="2">
              <a:lnSpc>
                <a:spcPts val="3169"/>
              </a:lnSpc>
            </a:pPr>
          </a:p>
        </p:txBody>
      </p:sp>
      <p:sp>
        <p:nvSpPr>
          <p:cNvPr name="Freeform 5" id="5"/>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1688619" y="4781325"/>
            <a:ext cx="15228862" cy="15228862"/>
            <a:chOff x="0" y="0"/>
            <a:chExt cx="20305149" cy="20305149"/>
          </a:xfrm>
        </p:grpSpPr>
        <p:sp>
          <p:nvSpPr>
            <p:cNvPr name="Freeform 7" id="7"/>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8"/>
              <a:stretch>
                <a:fillRect l="0" t="0" r="0" b="0"/>
              </a:stretch>
            </a:blipFill>
          </p:spPr>
        </p:sp>
      </p:grpSp>
      <p:sp>
        <p:nvSpPr>
          <p:cNvPr name="TextBox 8" id="8"/>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9" id="9"/>
          <p:cNvSpPr txBox="true"/>
          <p:nvPr/>
        </p:nvSpPr>
        <p:spPr>
          <a:xfrm rot="0">
            <a:off x="1847046" y="1474125"/>
            <a:ext cx="5481459"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REFERENCE</a:t>
            </a:r>
          </a:p>
        </p:txBody>
      </p:sp>
      <p:grpSp>
        <p:nvGrpSpPr>
          <p:cNvPr name="Group 10" id="10"/>
          <p:cNvGrpSpPr/>
          <p:nvPr/>
        </p:nvGrpSpPr>
        <p:grpSpPr>
          <a:xfrm rot="0">
            <a:off x="17222021" y="0"/>
            <a:ext cx="1047750" cy="1047750"/>
            <a:chOff x="0" y="0"/>
            <a:chExt cx="1397000" cy="1397000"/>
          </a:xfrm>
        </p:grpSpPr>
        <p:sp>
          <p:nvSpPr>
            <p:cNvPr name="Freeform 11" id="11"/>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9"/>
              <a:stretch>
                <a:fillRect l="0" t="0" r="0" b="0"/>
              </a:stretch>
            </a:blip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17222021" y="0"/>
            <a:ext cx="1047750" cy="1047750"/>
            <a:chOff x="0" y="0"/>
            <a:chExt cx="1397000" cy="1397000"/>
          </a:xfrm>
        </p:grpSpPr>
        <p:sp>
          <p:nvSpPr>
            <p:cNvPr name="Freeform 4" id="4"/>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3"/>
              <a:stretch>
                <a:fillRect l="0" t="0" r="0" b="0"/>
              </a:stretch>
            </a:blipFill>
          </p:spPr>
        </p:sp>
      </p:grpSp>
      <p:sp>
        <p:nvSpPr>
          <p:cNvPr name="TextBox 5" id="5"/>
          <p:cNvSpPr txBox="true"/>
          <p:nvPr/>
        </p:nvSpPr>
        <p:spPr>
          <a:xfrm rot="0">
            <a:off x="307319" y="193002"/>
            <a:ext cx="16313793" cy="1262331"/>
          </a:xfrm>
          <a:prstGeom prst="rect">
            <a:avLst/>
          </a:prstGeom>
        </p:spPr>
        <p:txBody>
          <a:bodyPr anchor="t" rtlCol="false" tIns="0" lIns="0" bIns="0" rIns="0">
            <a:spAutoFit/>
          </a:bodyPr>
          <a:lstStyle/>
          <a:p>
            <a:pPr algn="l">
              <a:lnSpc>
                <a:spcPts val="3236"/>
              </a:lnSpc>
            </a:pPr>
            <a:r>
              <a:rPr lang="en-US" sz="2312">
                <a:solidFill>
                  <a:srgbClr val="FFFFFF"/>
                </a:solidFill>
                <a:latin typeface="Roca One"/>
              </a:rPr>
              <a:t>In closing, we express our heartfelt gratitude to our team members, the IBM Z Datathon organizers, and all who have engaged with our project. Your support and enthusiasm have been instrumental in our journey towards a more sustainable and efficient energy future. Thank you for being a part of this transformative endeavor.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329" r="0" b="-9329"/>
              </a:stretch>
            </a:blipFill>
          </p:spPr>
        </p:sp>
      </p:grpSp>
      <p:grpSp>
        <p:nvGrpSpPr>
          <p:cNvPr name="Group 4" id="4"/>
          <p:cNvGrpSpPr/>
          <p:nvPr/>
        </p:nvGrpSpPr>
        <p:grpSpPr>
          <a:xfrm rot="0">
            <a:off x="-896678" y="1290997"/>
            <a:ext cx="5726139" cy="2500874"/>
            <a:chOff x="0" y="0"/>
            <a:chExt cx="7634852" cy="3334499"/>
          </a:xfrm>
        </p:grpSpPr>
        <p:sp>
          <p:nvSpPr>
            <p:cNvPr name="Freeform 5" id="5"/>
            <p:cNvSpPr/>
            <p:nvPr/>
          </p:nvSpPr>
          <p:spPr>
            <a:xfrm flipH="false" flipV="false" rot="0">
              <a:off x="0" y="0"/>
              <a:ext cx="7634859" cy="3334512"/>
            </a:xfrm>
            <a:custGeom>
              <a:avLst/>
              <a:gdLst/>
              <a:ahLst/>
              <a:cxnLst/>
              <a:rect r="r" b="b" t="t" l="l"/>
              <a:pathLst>
                <a:path h="3334512" w="7634859">
                  <a:moveTo>
                    <a:pt x="0" y="0"/>
                  </a:moveTo>
                  <a:lnTo>
                    <a:pt x="7634859" y="0"/>
                  </a:lnTo>
                  <a:lnTo>
                    <a:pt x="7634859" y="3334512"/>
                  </a:lnTo>
                  <a:lnTo>
                    <a:pt x="0" y="3334512"/>
                  </a:lnTo>
                  <a:lnTo>
                    <a:pt x="0" y="0"/>
                  </a:lnTo>
                  <a:close/>
                </a:path>
              </a:pathLst>
            </a:custGeom>
            <a:blipFill>
              <a:blip r:embed="rId3"/>
              <a:stretch>
                <a:fillRect l="-12" t="0" r="-12" b="0"/>
              </a:stretch>
            </a:blipFill>
          </p:spPr>
        </p:sp>
      </p:grpSp>
      <p:grpSp>
        <p:nvGrpSpPr>
          <p:cNvPr name="Group 6" id="6"/>
          <p:cNvGrpSpPr/>
          <p:nvPr/>
        </p:nvGrpSpPr>
        <p:grpSpPr>
          <a:xfrm rot="0">
            <a:off x="17240250" y="1009650"/>
            <a:ext cx="38100" cy="5824579"/>
            <a:chOff x="0" y="0"/>
            <a:chExt cx="50800" cy="7766105"/>
          </a:xfrm>
        </p:grpSpPr>
        <p:sp>
          <p:nvSpPr>
            <p:cNvPr name="Freeform 7" id="7"/>
            <p:cNvSpPr/>
            <p:nvPr/>
          </p:nvSpPr>
          <p:spPr>
            <a:xfrm flipH="false" flipV="false" rot="0">
              <a:off x="0" y="25400"/>
              <a:ext cx="50800" cy="7715250"/>
            </a:xfrm>
            <a:custGeom>
              <a:avLst/>
              <a:gdLst/>
              <a:ahLst/>
              <a:cxnLst/>
              <a:rect r="r" b="b" t="t" l="l"/>
              <a:pathLst>
                <a:path h="7715250" w="50800">
                  <a:moveTo>
                    <a:pt x="0" y="7715250"/>
                  </a:moveTo>
                  <a:lnTo>
                    <a:pt x="0" y="0"/>
                  </a:lnTo>
                  <a:lnTo>
                    <a:pt x="50800" y="0"/>
                  </a:lnTo>
                  <a:lnTo>
                    <a:pt x="50800" y="7715250"/>
                  </a:lnTo>
                  <a:close/>
                </a:path>
              </a:pathLst>
            </a:custGeom>
            <a:solidFill>
              <a:srgbClr val="FFFFFF"/>
            </a:solidFill>
          </p:spPr>
        </p:sp>
      </p:grpSp>
      <p:sp>
        <p:nvSpPr>
          <p:cNvPr name="Freeform 8" id="8"/>
          <p:cNvSpPr/>
          <p:nvPr/>
        </p:nvSpPr>
        <p:spPr>
          <a:xfrm flipH="false" flipV="false" rot="0">
            <a:off x="1009649" y="4517251"/>
            <a:ext cx="9935332" cy="5044368"/>
          </a:xfrm>
          <a:custGeom>
            <a:avLst/>
            <a:gdLst/>
            <a:ahLst/>
            <a:cxnLst/>
            <a:rect r="r" b="b" t="t" l="l"/>
            <a:pathLst>
              <a:path h="5044368" w="9935332">
                <a:moveTo>
                  <a:pt x="0" y="0"/>
                </a:moveTo>
                <a:lnTo>
                  <a:pt x="9935332" y="0"/>
                </a:lnTo>
                <a:lnTo>
                  <a:pt x="9935332" y="5044368"/>
                </a:lnTo>
                <a:lnTo>
                  <a:pt x="0" y="5044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925932" y="5660310"/>
            <a:ext cx="6819964" cy="5836080"/>
            <a:chOff x="0" y="0"/>
            <a:chExt cx="9093285" cy="7781440"/>
          </a:xfrm>
        </p:grpSpPr>
        <p:sp>
          <p:nvSpPr>
            <p:cNvPr name="Freeform 10" id="10"/>
            <p:cNvSpPr/>
            <p:nvPr/>
          </p:nvSpPr>
          <p:spPr>
            <a:xfrm flipH="false" flipV="false" rot="0">
              <a:off x="0" y="0"/>
              <a:ext cx="9093327" cy="7781417"/>
            </a:xfrm>
            <a:custGeom>
              <a:avLst/>
              <a:gdLst/>
              <a:ahLst/>
              <a:cxnLst/>
              <a:rect r="r" b="b" t="t" l="l"/>
              <a:pathLst>
                <a:path h="7781417" w="9093327">
                  <a:moveTo>
                    <a:pt x="0" y="0"/>
                  </a:moveTo>
                  <a:lnTo>
                    <a:pt x="9093327" y="0"/>
                  </a:lnTo>
                  <a:lnTo>
                    <a:pt x="9093327" y="7781417"/>
                  </a:lnTo>
                  <a:lnTo>
                    <a:pt x="0" y="7781417"/>
                  </a:lnTo>
                  <a:lnTo>
                    <a:pt x="0" y="0"/>
                  </a:lnTo>
                  <a:close/>
                </a:path>
              </a:pathLst>
            </a:custGeom>
            <a:blipFill>
              <a:blip r:embed="rId6"/>
              <a:stretch>
                <a:fillRect l="-11" t="0" r="-10" b="0"/>
              </a:stretch>
            </a:blipFill>
          </p:spPr>
        </p:sp>
      </p:grpSp>
      <p:sp>
        <p:nvSpPr>
          <p:cNvPr name="TextBox 11" id="11"/>
          <p:cNvSpPr txBox="true"/>
          <p:nvPr/>
        </p:nvSpPr>
        <p:spPr>
          <a:xfrm rot="0">
            <a:off x="6467351" y="1486393"/>
            <a:ext cx="5353298" cy="1819254"/>
          </a:xfrm>
          <a:prstGeom prst="rect">
            <a:avLst/>
          </a:prstGeom>
        </p:spPr>
        <p:txBody>
          <a:bodyPr anchor="t" rtlCol="false" tIns="0" lIns="0" bIns="0" rIns="0">
            <a:spAutoFit/>
          </a:bodyPr>
          <a:lstStyle/>
          <a:p>
            <a:pPr algn="ctr">
              <a:lnSpc>
                <a:spcPts val="8583"/>
              </a:lnSpc>
            </a:pPr>
            <a:r>
              <a:rPr lang="en-US" sz="11921">
                <a:solidFill>
                  <a:srgbClr val="6866E1"/>
                </a:solidFill>
                <a:latin typeface="Computer Says No"/>
              </a:rPr>
              <a:t>TABLE OF CONTENTS</a:t>
            </a:r>
          </a:p>
        </p:txBody>
      </p:sp>
      <p:sp>
        <p:nvSpPr>
          <p:cNvPr name="TextBox 12" id="12"/>
          <p:cNvSpPr txBox="true"/>
          <p:nvPr/>
        </p:nvSpPr>
        <p:spPr>
          <a:xfrm rot="0">
            <a:off x="4518511" y="3658522"/>
            <a:ext cx="6073290" cy="5879100"/>
          </a:xfrm>
          <a:prstGeom prst="rect">
            <a:avLst/>
          </a:prstGeom>
        </p:spPr>
        <p:txBody>
          <a:bodyPr anchor="t" rtlCol="false" tIns="0" lIns="0" bIns="0" rIns="0">
            <a:spAutoFit/>
          </a:bodyPr>
          <a:lstStyle/>
          <a:p>
            <a:pPr algn="l" marL="571137" indent="-190379" lvl="2">
              <a:lnSpc>
                <a:spcPts val="3497"/>
              </a:lnSpc>
              <a:buFont typeface="Arial"/>
              <a:buChar char="⚬"/>
            </a:pPr>
            <a:r>
              <a:rPr lang="en-US" sz="2497">
                <a:solidFill>
                  <a:srgbClr val="FFFFFF"/>
                </a:solidFill>
                <a:latin typeface="Poppins Light"/>
              </a:rPr>
              <a:t>Introduction</a:t>
            </a:r>
          </a:p>
          <a:p>
            <a:pPr algn="l" marL="571137" indent="-190379" lvl="2">
              <a:lnSpc>
                <a:spcPts val="3497"/>
              </a:lnSpc>
              <a:buFont typeface="Arial"/>
              <a:buChar char="⚬"/>
            </a:pPr>
            <a:r>
              <a:rPr lang="en-US" sz="2497">
                <a:solidFill>
                  <a:srgbClr val="FFFFFF"/>
                </a:solidFill>
                <a:latin typeface="Poppins Light"/>
              </a:rPr>
              <a:t>Problem Statement</a:t>
            </a:r>
          </a:p>
          <a:p>
            <a:pPr algn="l" marL="571137" indent="-190379" lvl="2">
              <a:lnSpc>
                <a:spcPts val="3497"/>
              </a:lnSpc>
              <a:buFont typeface="Arial"/>
              <a:buChar char="⚬"/>
            </a:pPr>
            <a:r>
              <a:rPr lang="en-US" sz="2497">
                <a:solidFill>
                  <a:srgbClr val="FFFFFF"/>
                </a:solidFill>
                <a:latin typeface="Poppins Light"/>
              </a:rPr>
              <a:t>Dataset Description</a:t>
            </a:r>
          </a:p>
          <a:p>
            <a:pPr algn="l" marL="571137" indent="-190379" lvl="2">
              <a:lnSpc>
                <a:spcPts val="3497"/>
              </a:lnSpc>
              <a:buFont typeface="Arial"/>
              <a:buChar char="⚬"/>
            </a:pPr>
            <a:r>
              <a:rPr lang="en-US" sz="2497">
                <a:solidFill>
                  <a:srgbClr val="FFFFFF"/>
                </a:solidFill>
                <a:latin typeface="Poppins Light"/>
              </a:rPr>
              <a:t>Data Exploration</a:t>
            </a:r>
          </a:p>
          <a:p>
            <a:pPr algn="l" marL="571137" indent="-190379" lvl="2">
              <a:lnSpc>
                <a:spcPts val="3497"/>
              </a:lnSpc>
              <a:buFont typeface="Arial"/>
              <a:buChar char="⚬"/>
            </a:pPr>
            <a:r>
              <a:rPr lang="en-US" sz="2497">
                <a:solidFill>
                  <a:srgbClr val="FFFFFF"/>
                </a:solidFill>
                <a:latin typeface="Poppins Light"/>
              </a:rPr>
              <a:t>Methodology</a:t>
            </a:r>
          </a:p>
          <a:p>
            <a:pPr algn="l" marL="571137" indent="-190379" lvl="2">
              <a:lnSpc>
                <a:spcPts val="3497"/>
              </a:lnSpc>
              <a:buFont typeface="Arial"/>
              <a:buChar char="⚬"/>
            </a:pPr>
            <a:r>
              <a:rPr lang="en-US" sz="2497">
                <a:solidFill>
                  <a:srgbClr val="FFFFFF"/>
                </a:solidFill>
                <a:latin typeface="Poppins Light"/>
              </a:rPr>
              <a:t>Model Evaluation</a:t>
            </a:r>
          </a:p>
          <a:p>
            <a:pPr algn="l" marL="571137" indent="-190379" lvl="2">
              <a:lnSpc>
                <a:spcPts val="3497"/>
              </a:lnSpc>
              <a:buFont typeface="Arial"/>
              <a:buChar char="⚬"/>
            </a:pPr>
            <a:r>
              <a:rPr lang="en-US" sz="2497">
                <a:solidFill>
                  <a:srgbClr val="FFFFFF"/>
                </a:solidFill>
                <a:latin typeface="Poppins Light"/>
              </a:rPr>
              <a:t>Forecasting Visualization</a:t>
            </a:r>
          </a:p>
          <a:p>
            <a:pPr algn="l" marL="571137" indent="-190379" lvl="2">
              <a:lnSpc>
                <a:spcPts val="3497"/>
              </a:lnSpc>
              <a:buFont typeface="Arial"/>
              <a:buChar char="⚬"/>
            </a:pPr>
            <a:r>
              <a:rPr lang="en-US" sz="2497">
                <a:solidFill>
                  <a:srgbClr val="FFFFFF"/>
                </a:solidFill>
                <a:latin typeface="Poppins Light"/>
              </a:rPr>
              <a:t>Benefits of Accurate Forecasting</a:t>
            </a:r>
          </a:p>
          <a:p>
            <a:pPr algn="l" marL="571137" indent="-190379" lvl="2">
              <a:lnSpc>
                <a:spcPts val="3497"/>
              </a:lnSpc>
              <a:buFont typeface="Arial"/>
              <a:buChar char="⚬"/>
            </a:pPr>
            <a:r>
              <a:rPr lang="en-US" sz="2497">
                <a:solidFill>
                  <a:srgbClr val="FFFFFF"/>
                </a:solidFill>
                <a:latin typeface="Poppins Light"/>
              </a:rPr>
              <a:t>Conclusion</a:t>
            </a:r>
          </a:p>
          <a:p>
            <a:pPr algn="l" marL="571137" indent="-190379" lvl="2">
              <a:lnSpc>
                <a:spcPts val="3497"/>
              </a:lnSpc>
              <a:buFont typeface="Arial"/>
              <a:buChar char="⚬"/>
            </a:pPr>
            <a:r>
              <a:rPr lang="en-US" sz="2497">
                <a:solidFill>
                  <a:srgbClr val="FFFFFF"/>
                </a:solidFill>
                <a:latin typeface="Poppins Light"/>
              </a:rPr>
              <a:t>Acknowledgement</a:t>
            </a:r>
          </a:p>
          <a:p>
            <a:pPr algn="l" marL="571137" indent="-190379" lvl="2">
              <a:lnSpc>
                <a:spcPts val="3497"/>
              </a:lnSpc>
              <a:buFont typeface="Arial"/>
              <a:buChar char="⚬"/>
            </a:pPr>
            <a:r>
              <a:rPr lang="en-US" sz="2497">
                <a:solidFill>
                  <a:srgbClr val="FFFFFF"/>
                </a:solidFill>
                <a:latin typeface="Poppins Light"/>
              </a:rPr>
              <a:t>Contact Information</a:t>
            </a:r>
          </a:p>
          <a:p>
            <a:pPr algn="l" marL="571137" indent="-190379" lvl="2">
              <a:lnSpc>
                <a:spcPts val="3497"/>
              </a:lnSpc>
              <a:buFont typeface="Arial"/>
              <a:buChar char="⚬"/>
            </a:pPr>
            <a:r>
              <a:rPr lang="en-US" sz="2497">
                <a:solidFill>
                  <a:srgbClr val="FFFFFF"/>
                </a:solidFill>
                <a:latin typeface="Poppins Light"/>
              </a:rPr>
              <a:t>Reference</a:t>
            </a:r>
          </a:p>
          <a:p>
            <a:pPr algn="l" marL="571137" indent="-190379" lvl="2">
              <a:lnSpc>
                <a:spcPts val="3497"/>
              </a:lnSpc>
              <a:buFont typeface="Arial"/>
              <a:buChar char="⚬"/>
            </a:pPr>
            <a:r>
              <a:rPr lang="en-US" sz="2497">
                <a:solidFill>
                  <a:srgbClr val="FFFFFF"/>
                </a:solidFill>
                <a:latin typeface="Poppins Light"/>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72" t="0" r="-72" b="0"/>
              </a:stretch>
            </a:blipFill>
          </p:spPr>
        </p:sp>
      </p:grpSp>
      <p:grpSp>
        <p:nvGrpSpPr>
          <p:cNvPr name="Group 4" id="4"/>
          <p:cNvGrpSpPr/>
          <p:nvPr/>
        </p:nvGrpSpPr>
        <p:grpSpPr>
          <a:xfrm rot="0">
            <a:off x="11841900" y="3248496"/>
            <a:ext cx="15228862" cy="15228862"/>
            <a:chOff x="0" y="0"/>
            <a:chExt cx="20305149" cy="20305149"/>
          </a:xfrm>
        </p:grpSpPr>
        <p:sp>
          <p:nvSpPr>
            <p:cNvPr name="Freeform 5" id="5"/>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3"/>
              <a:stretch>
                <a:fillRect l="0" t="0" r="0" b="0"/>
              </a:stretch>
            </a:blipFill>
          </p:spPr>
        </p:sp>
      </p:grpSp>
      <p:sp>
        <p:nvSpPr>
          <p:cNvPr name="Freeform 6" id="6"/>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2417668"/>
            <a:ext cx="14749331" cy="7611350"/>
          </a:xfrm>
          <a:prstGeom prst="rect">
            <a:avLst/>
          </a:prstGeom>
        </p:spPr>
        <p:txBody>
          <a:bodyPr anchor="t" rtlCol="false" tIns="0" lIns="0" bIns="0" rIns="0">
            <a:spAutoFit/>
          </a:bodyPr>
          <a:lstStyle/>
          <a:p>
            <a:pPr algn="l">
              <a:lnSpc>
                <a:spcPts val="3366"/>
              </a:lnSpc>
            </a:pPr>
            <a:r>
              <a:rPr lang="en-US" sz="2404">
                <a:solidFill>
                  <a:srgbClr val="FFFFFF"/>
                </a:solidFill>
                <a:latin typeface="Roca One"/>
              </a:rPr>
              <a:t>Welcome to our presentation on "Electricity Price Forecasting in Spain." Our team of dedicated individuals, Sahil, Mohammad Saquib, Rajdeep Saha, and Prakhar Dubey, has undertaken the challenge of enhancing energy management and sustainability in Spain through precise electricity price forecasting.</a:t>
            </a:r>
          </a:p>
          <a:p>
            <a:pPr algn="l">
              <a:lnSpc>
                <a:spcPts val="3366"/>
              </a:lnSpc>
            </a:pPr>
            <a:r>
              <a:rPr lang="en-US" sz="2404">
                <a:solidFill>
                  <a:srgbClr val="FFFFFF"/>
                </a:solidFill>
                <a:latin typeface="Roca One"/>
              </a:rPr>
              <a:t>In an era where the world is increasingly reliant on energy to power everything from homes to industries, accurate price forecasting becomes paramount. Our project aims to offer a deeper understanding of electricity pricing trends in Spain, empowering consumers, energy providers, and policymakers alike.</a:t>
            </a:r>
          </a:p>
          <a:p>
            <a:pPr algn="l">
              <a:lnSpc>
                <a:spcPts val="3366"/>
              </a:lnSpc>
            </a:pPr>
            <a:r>
              <a:rPr lang="en-US" sz="2404">
                <a:solidFill>
                  <a:srgbClr val="FFFFFF"/>
                </a:solidFill>
                <a:latin typeface="Roca One"/>
              </a:rPr>
              <a:t>Leveraging the "energy_dataset.csv," a rich dataset detailing energy generation and pricing, our mission is to develop a robust forecasting model that fosters efficiency and informed decision-making. This endeavor aligns with the "Tech for Good" theme of the IBM Z datathon, as it not only contributes to economic well-being but also advances sustainable and tech-driven solutions.</a:t>
            </a:r>
          </a:p>
          <a:p>
            <a:pPr algn="l">
              <a:lnSpc>
                <a:spcPts val="3366"/>
              </a:lnSpc>
            </a:pPr>
            <a:r>
              <a:rPr lang="en-US" sz="2404">
                <a:solidFill>
                  <a:srgbClr val="FFFFFF"/>
                </a:solidFill>
                <a:latin typeface="Roca One"/>
              </a:rPr>
              <a:t>Throughout this presentation, we will guide you through our data exploration, methodology, and model evaluation. Our ultimate vision is to shed light on the significance of accurate forecasting and its far-reaching benefits in Spain's energy landscape. Thank you for joining us on this journey. Feel free to engage with us during the presentation, and together, we can navigate the path to a brighter and greener energy future in Spain.</a:t>
            </a:r>
          </a:p>
          <a:p>
            <a:pPr algn="l">
              <a:lnSpc>
                <a:spcPts val="3366"/>
              </a:lnSpc>
            </a:pPr>
          </a:p>
        </p:txBody>
      </p:sp>
      <p:grpSp>
        <p:nvGrpSpPr>
          <p:cNvPr name="Group 8" id="8"/>
          <p:cNvGrpSpPr/>
          <p:nvPr/>
        </p:nvGrpSpPr>
        <p:grpSpPr>
          <a:xfrm rot="0">
            <a:off x="17259300" y="0"/>
            <a:ext cx="1028700" cy="1028700"/>
            <a:chOff x="0" y="0"/>
            <a:chExt cx="1371600" cy="1371600"/>
          </a:xfrm>
        </p:grpSpPr>
        <p:sp>
          <p:nvSpPr>
            <p:cNvPr name="Freeform 9" id="9"/>
            <p:cNvSpPr/>
            <p:nvPr/>
          </p:nvSpPr>
          <p:spPr>
            <a:xfrm flipH="false" flipV="false" rot="0">
              <a:off x="0" y="0"/>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6"/>
              <a:stretch>
                <a:fillRect l="0" t="0" r="0" b="0"/>
              </a:stretch>
            </a:blipFill>
          </p:spPr>
        </p:sp>
      </p:grpSp>
      <p:sp>
        <p:nvSpPr>
          <p:cNvPr name="TextBox 10" id="10"/>
          <p:cNvSpPr txBox="true"/>
          <p:nvPr/>
        </p:nvSpPr>
        <p:spPr>
          <a:xfrm rot="0">
            <a:off x="1683166" y="1521750"/>
            <a:ext cx="4614155"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INTRODUCTION</a:t>
            </a:r>
          </a:p>
        </p:txBody>
      </p:sp>
      <p:sp>
        <p:nvSpPr>
          <p:cNvPr name="TextBox 11" id="11"/>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grpSp>
        <p:nvGrpSpPr>
          <p:cNvPr name="Group 4" id="4"/>
          <p:cNvGrpSpPr/>
          <p:nvPr/>
        </p:nvGrpSpPr>
        <p:grpSpPr>
          <a:xfrm rot="0">
            <a:off x="-10450549" y="5307531"/>
            <a:ext cx="15228862" cy="15228862"/>
            <a:chOff x="0" y="0"/>
            <a:chExt cx="20305149" cy="20305149"/>
          </a:xfrm>
        </p:grpSpPr>
        <p:sp>
          <p:nvSpPr>
            <p:cNvPr name="Freeform 5" id="5"/>
            <p:cNvSpPr/>
            <p:nvPr/>
          </p:nvSpPr>
          <p:spPr>
            <a:xfrm flipH="false" flipV="false" rot="0">
              <a:off x="0" y="0"/>
              <a:ext cx="20305140" cy="20305140"/>
            </a:xfrm>
            <a:custGeom>
              <a:avLst/>
              <a:gdLst/>
              <a:ahLst/>
              <a:cxnLst/>
              <a:rect r="r" b="b" t="t" l="l"/>
              <a:pathLst>
                <a:path h="20305140" w="20305140">
                  <a:moveTo>
                    <a:pt x="0" y="0"/>
                  </a:moveTo>
                  <a:lnTo>
                    <a:pt x="20305140" y="0"/>
                  </a:lnTo>
                  <a:lnTo>
                    <a:pt x="20305140" y="20305140"/>
                  </a:lnTo>
                  <a:lnTo>
                    <a:pt x="0" y="20305140"/>
                  </a:lnTo>
                  <a:lnTo>
                    <a:pt x="0" y="0"/>
                  </a:lnTo>
                  <a:close/>
                </a:path>
              </a:pathLst>
            </a:custGeom>
            <a:blipFill>
              <a:blip r:embed="rId3"/>
              <a:stretch>
                <a:fillRect l="0" t="0" r="0" b="0"/>
              </a:stretch>
            </a:blipFill>
          </p:spPr>
        </p:sp>
      </p:grpSp>
      <p:sp>
        <p:nvSpPr>
          <p:cNvPr name="Freeform 6" id="6"/>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2538465"/>
            <a:ext cx="16230600" cy="7138899"/>
          </a:xfrm>
          <a:prstGeom prst="rect">
            <a:avLst/>
          </a:prstGeom>
        </p:spPr>
        <p:txBody>
          <a:bodyPr anchor="t" rtlCol="false" tIns="0" lIns="0" bIns="0" rIns="0">
            <a:spAutoFit/>
          </a:bodyPr>
          <a:lstStyle/>
          <a:p>
            <a:pPr algn="just">
              <a:lnSpc>
                <a:spcPts val="3383"/>
              </a:lnSpc>
            </a:pPr>
            <a:r>
              <a:rPr lang="en-US" sz="2417">
                <a:solidFill>
                  <a:srgbClr val="FFFFFF"/>
                </a:solidFill>
                <a:latin typeface="Roca One"/>
              </a:rPr>
              <a:t>The heart of our project lies in addressing the critical problem of electricity price forecasting in Spain. In an era characterized by rapid shifts towards renewable energy, a burgeoning need for sustainable energy solutions, and an increasing emphasis on carbon reduction, accurate price forecasting is more important than ever.</a:t>
            </a:r>
          </a:p>
          <a:p>
            <a:pPr algn="just">
              <a:lnSpc>
                <a:spcPts val="3383"/>
              </a:lnSpc>
            </a:pPr>
            <a:r>
              <a:rPr lang="en-US" sz="2417">
                <a:solidFill>
                  <a:srgbClr val="FFFFFF"/>
                </a:solidFill>
                <a:latin typeface="Roca One"/>
              </a:rPr>
              <a:t>The problem we aim to tackle is multifaceted. First and foremost, reliable price forecasting empowers consumers to make informed decisions about energy usage, enabling them to optimize their consumption patterns, reduce costs, and minimize their environmental impact. Additionally, precise forecasting supports energy providers in efficiently allocating resources, ensuring grid stability, and meeting the growing demand for clean energy.</a:t>
            </a:r>
          </a:p>
          <a:p>
            <a:pPr algn="just">
              <a:lnSpc>
                <a:spcPts val="3383"/>
              </a:lnSpc>
            </a:pPr>
            <a:r>
              <a:rPr lang="en-US" sz="2417">
                <a:solidFill>
                  <a:srgbClr val="FFFFFF"/>
                </a:solidFill>
                <a:latin typeface="Roca One"/>
              </a:rPr>
              <a:t>For policymakers, a comprehensive understanding of electricity pricing trends is invaluable. It informs the development of regulations and incentives that stimulate investment in renewable energy sources and encourage environmentally responsible practices.</a:t>
            </a:r>
          </a:p>
          <a:p>
            <a:pPr algn="just">
              <a:lnSpc>
                <a:spcPts val="3383"/>
              </a:lnSpc>
            </a:pPr>
            <a:r>
              <a:rPr lang="en-US" sz="2417">
                <a:solidFill>
                  <a:srgbClr val="FFFFFF"/>
                </a:solidFill>
                <a:latin typeface="Roca One"/>
              </a:rPr>
              <a:t>By accurately predicting electricity prices, we intend to contribute to Spain's energy landscape by fostering sustainability and efficiency. Our work seeks to mitigate the risks associated with fluctuating energy prices and promote a transition towards cleaner and more reliable energy sources. In doing so, we align our efforts with the "Tech for Good" theme of the IBM Z datathon, as we strive to enhance economic well-being, environmental sustainability, and energy resilience in Spain.</a:t>
            </a:r>
          </a:p>
          <a:p>
            <a:pPr algn="just">
              <a:lnSpc>
                <a:spcPts val="3383"/>
              </a:lnSpc>
            </a:pPr>
          </a:p>
        </p:txBody>
      </p:sp>
      <p:grpSp>
        <p:nvGrpSpPr>
          <p:cNvPr name="Group 8" id="8"/>
          <p:cNvGrpSpPr/>
          <p:nvPr/>
        </p:nvGrpSpPr>
        <p:grpSpPr>
          <a:xfrm rot="0">
            <a:off x="17222021" y="0"/>
            <a:ext cx="1047750" cy="1047750"/>
            <a:chOff x="0" y="0"/>
            <a:chExt cx="1397000" cy="1397000"/>
          </a:xfrm>
        </p:grpSpPr>
        <p:sp>
          <p:nvSpPr>
            <p:cNvPr name="Freeform 9" id="9"/>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6"/>
              <a:stretch>
                <a:fillRect l="0" t="0" r="0" b="0"/>
              </a:stretch>
            </a:blipFill>
          </p:spPr>
        </p:sp>
      </p:grpSp>
      <p:sp>
        <p:nvSpPr>
          <p:cNvPr name="TextBox 10" id="10"/>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11" id="11"/>
          <p:cNvSpPr txBox="true"/>
          <p:nvPr/>
        </p:nvSpPr>
        <p:spPr>
          <a:xfrm rot="0">
            <a:off x="1683166" y="1300425"/>
            <a:ext cx="4614155" cy="967648"/>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377828"/>
            <a:ext cx="16230600" cy="7379135"/>
          </a:xfrm>
          <a:prstGeom prst="rect">
            <a:avLst/>
          </a:prstGeom>
        </p:spPr>
        <p:txBody>
          <a:bodyPr anchor="t" rtlCol="false" tIns="0" lIns="0" bIns="0" rIns="0">
            <a:spAutoFit/>
          </a:bodyPr>
          <a:lstStyle/>
          <a:p>
            <a:pPr algn="l">
              <a:lnSpc>
                <a:spcPts val="3448"/>
              </a:lnSpc>
            </a:pPr>
            <a:r>
              <a:rPr lang="en-US" sz="2462">
                <a:solidFill>
                  <a:srgbClr val="FFFFFF"/>
                </a:solidFill>
                <a:latin typeface="Roca One"/>
              </a:rPr>
              <a:t>Our project relies on a robust dataset, "energy_dataset.csv," featuring an extensive array of parameters that provide a detailed view of energy generation and consumption in Spain. This dataset contains hourly information, making it an invaluable resource for our electricity price forecasting initiative.</a:t>
            </a:r>
          </a:p>
          <a:p>
            <a:pPr algn="l">
              <a:lnSpc>
                <a:spcPts val="3448"/>
              </a:lnSpc>
            </a:pPr>
            <a:r>
              <a:rPr lang="en-US" sz="2462">
                <a:solidFill>
                  <a:srgbClr val="FFFFFF"/>
                </a:solidFill>
                <a:latin typeface="Roca One"/>
              </a:rPr>
              <a:t>The dataset includes the following key parameters:</a:t>
            </a:r>
          </a:p>
          <a:p>
            <a:pPr algn="l" marL="563073" indent="-187691" lvl="2">
              <a:lnSpc>
                <a:spcPts val="3448"/>
              </a:lnSpc>
              <a:buFont typeface="Arial"/>
              <a:buChar char="⚬"/>
            </a:pPr>
            <a:r>
              <a:rPr lang="en-US" sz="2462">
                <a:solidFill>
                  <a:srgbClr val="FFFFFF"/>
                </a:solidFill>
                <a:latin typeface="Roca One"/>
              </a:rPr>
              <a:t>Generation from various energy sources: Biomass, fossil brown coal/lignite, fossil coal-derived gas, fossil gas, fossil hard coal, fossil oil, fossil oil shale, fossil peat, and geothermal.</a:t>
            </a:r>
          </a:p>
          <a:p>
            <a:pPr algn="l" marL="563073" indent="-187691" lvl="2">
              <a:lnSpc>
                <a:spcPts val="3448"/>
              </a:lnSpc>
              <a:buFont typeface="Arial"/>
              <a:buChar char="⚬"/>
            </a:pPr>
            <a:r>
              <a:rPr lang="en-US" sz="2462">
                <a:solidFill>
                  <a:srgbClr val="FFFFFF"/>
                </a:solidFill>
                <a:latin typeface="Roca One"/>
              </a:rPr>
              <a:t>Renewable energy sources: Generation from wind offshore and onshore, as well as solar.</a:t>
            </a:r>
          </a:p>
          <a:p>
            <a:pPr algn="l" marL="563073" indent="-187691" lvl="2">
              <a:lnSpc>
                <a:spcPts val="3448"/>
              </a:lnSpc>
              <a:buFont typeface="Arial"/>
              <a:buChar char="⚬"/>
            </a:pPr>
            <a:r>
              <a:rPr lang="en-US" sz="2462">
                <a:solidFill>
                  <a:srgbClr val="FFFFFF"/>
                </a:solidFill>
                <a:latin typeface="Roca One"/>
              </a:rPr>
              <a:t>Forecasting data: Solar day-ahead forecasts, wind offshore day-ahead forecasts, and wind onshore day-ahead forecasts.</a:t>
            </a:r>
          </a:p>
          <a:p>
            <a:pPr algn="l" marL="563073" indent="-187691" lvl="2">
              <a:lnSpc>
                <a:spcPts val="3448"/>
              </a:lnSpc>
              <a:buFont typeface="Arial"/>
              <a:buChar char="⚬"/>
            </a:pPr>
            <a:r>
              <a:rPr lang="en-US" sz="2462">
                <a:solidFill>
                  <a:srgbClr val="FFFFFF"/>
                </a:solidFill>
                <a:latin typeface="Roca One"/>
              </a:rPr>
              <a:t>Energy load-related parameters: Total load forecasts and actual total load, representing energy demand.</a:t>
            </a:r>
          </a:p>
          <a:p>
            <a:pPr algn="l" marL="563073" indent="-187691" lvl="2">
              <a:lnSpc>
                <a:spcPts val="3448"/>
              </a:lnSpc>
              <a:buFont typeface="Arial"/>
              <a:buChar char="⚬"/>
            </a:pPr>
            <a:r>
              <a:rPr lang="en-US" sz="2462">
                <a:solidFill>
                  <a:srgbClr val="FFFFFF"/>
                </a:solidFill>
                <a:latin typeface="Roca One"/>
              </a:rPr>
              <a:t>Pricing information: Day-ahead price forecasts and actual energy prices.</a:t>
            </a:r>
          </a:p>
          <a:p>
            <a:pPr algn="l" marL="563073" indent="-187691" lvl="2">
              <a:lnSpc>
                <a:spcPts val="3448"/>
              </a:lnSpc>
            </a:pPr>
            <a:r>
              <a:rPr lang="en-US" sz="2462">
                <a:solidFill>
                  <a:srgbClr val="FFFFFF"/>
                </a:solidFill>
                <a:latin typeface="Roca One"/>
              </a:rPr>
              <a:t>These parameters encompass the entire spectrum of energy generation, consumption, and forecasting, enabling us to create a comprehensive model for electricity price forecasting. With this dataset, we can analyze how various energy sources contribute to Spain's energy grid and how load and pricing dynamics change over time. Our objective is to harness this wealth of data to develop models that accurately predict electricity prices, fostering sustainable, cost-effective, and resilient energy solutions in Spain.</a:t>
            </a:r>
          </a:p>
          <a:p>
            <a:pPr algn="l" marL="563073" indent="-187691" lvl="2">
              <a:lnSpc>
                <a:spcPts val="3448"/>
              </a:lnSpc>
            </a:pPr>
          </a:p>
        </p:txBody>
      </p:sp>
      <p:grpSp>
        <p:nvGrpSpPr>
          <p:cNvPr name="Group 6" id="6"/>
          <p:cNvGrpSpPr/>
          <p:nvPr/>
        </p:nvGrpSpPr>
        <p:grpSpPr>
          <a:xfrm rot="0">
            <a:off x="17222021" y="0"/>
            <a:ext cx="1047750" cy="1047750"/>
            <a:chOff x="0" y="0"/>
            <a:chExt cx="1397000" cy="1397000"/>
          </a:xfrm>
        </p:grpSpPr>
        <p:sp>
          <p:nvSpPr>
            <p:cNvPr name="Freeform 7" id="7"/>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5"/>
              <a:stretch>
                <a:fillRect l="0" t="0" r="0" b="0"/>
              </a:stretch>
            </a:blipFill>
          </p:spPr>
        </p:sp>
      </p:grpSp>
      <p:sp>
        <p:nvSpPr>
          <p:cNvPr name="TextBox 8" id="8"/>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 NeuralNinja</a:t>
            </a:r>
          </a:p>
        </p:txBody>
      </p:sp>
      <p:sp>
        <p:nvSpPr>
          <p:cNvPr name="TextBox 9" id="9"/>
          <p:cNvSpPr txBox="true"/>
          <p:nvPr/>
        </p:nvSpPr>
        <p:spPr>
          <a:xfrm rot="0">
            <a:off x="1683166" y="1521750"/>
            <a:ext cx="4614155"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Dataset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6329" y="2330356"/>
            <a:ext cx="14075343" cy="6004013"/>
            <a:chOff x="0" y="0"/>
            <a:chExt cx="18767124" cy="8005351"/>
          </a:xfrm>
        </p:grpSpPr>
        <p:sp>
          <p:nvSpPr>
            <p:cNvPr name="Freeform 3" id="3"/>
            <p:cNvSpPr/>
            <p:nvPr/>
          </p:nvSpPr>
          <p:spPr>
            <a:xfrm flipH="false" flipV="false" rot="0">
              <a:off x="0" y="0"/>
              <a:ext cx="18767171" cy="8005318"/>
            </a:xfrm>
            <a:custGeom>
              <a:avLst/>
              <a:gdLst/>
              <a:ahLst/>
              <a:cxnLst/>
              <a:rect r="r" b="b" t="t" l="l"/>
              <a:pathLst>
                <a:path h="8005318" w="18767171">
                  <a:moveTo>
                    <a:pt x="0" y="0"/>
                  </a:moveTo>
                  <a:lnTo>
                    <a:pt x="18767171" y="0"/>
                  </a:lnTo>
                  <a:lnTo>
                    <a:pt x="18767171" y="8005318"/>
                  </a:lnTo>
                  <a:lnTo>
                    <a:pt x="0" y="8005318"/>
                  </a:lnTo>
                  <a:lnTo>
                    <a:pt x="0" y="0"/>
                  </a:lnTo>
                  <a:close/>
                </a:path>
              </a:pathLst>
            </a:custGeom>
            <a:blipFill>
              <a:blip r:embed="rId2"/>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338" r="0" b="-9338"/>
              </a:stretch>
            </a:blipFill>
          </p:spPr>
        </p:sp>
      </p:grpSp>
      <p:sp>
        <p:nvSpPr>
          <p:cNvPr name="Freeform 4" id="4"/>
          <p:cNvSpPr/>
          <p:nvPr/>
        </p:nvSpPr>
        <p:spPr>
          <a:xfrm flipH="false" flipV="false" rot="0">
            <a:off x="1028700" y="884039"/>
            <a:ext cx="16230600" cy="1384033"/>
          </a:xfrm>
          <a:custGeom>
            <a:avLst/>
            <a:gdLst/>
            <a:ahLst/>
            <a:cxnLst/>
            <a:rect r="r" b="b" t="t" l="l"/>
            <a:pathLst>
              <a:path h="1384033" w="16230600">
                <a:moveTo>
                  <a:pt x="0" y="0"/>
                </a:moveTo>
                <a:lnTo>
                  <a:pt x="16230600" y="0"/>
                </a:lnTo>
                <a:lnTo>
                  <a:pt x="16230600" y="1384033"/>
                </a:lnTo>
                <a:lnTo>
                  <a:pt x="0" y="1384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507085"/>
            <a:ext cx="16230600" cy="7593211"/>
          </a:xfrm>
          <a:prstGeom prst="rect">
            <a:avLst/>
          </a:prstGeom>
        </p:spPr>
        <p:txBody>
          <a:bodyPr anchor="t" rtlCol="false" tIns="0" lIns="0" bIns="0" rIns="0">
            <a:spAutoFit/>
          </a:bodyPr>
          <a:lstStyle/>
          <a:p>
            <a:pPr algn="l">
              <a:lnSpc>
                <a:spcPts val="3359"/>
              </a:lnSpc>
            </a:pPr>
            <a:r>
              <a:rPr lang="en-US" sz="2399">
                <a:solidFill>
                  <a:srgbClr val="FFFFFF"/>
                </a:solidFill>
                <a:latin typeface="Roca One"/>
              </a:rPr>
              <a:t>Exploring the "energy_dataset.csv" is pivotal in our journey toward electricity price forecasting in Spain. This phase of our project involves uncovering insights that form the basis for our predictive models and solutions.</a:t>
            </a:r>
          </a:p>
          <a:p>
            <a:pPr algn="l">
              <a:lnSpc>
                <a:spcPts val="3359"/>
              </a:lnSpc>
            </a:pPr>
            <a:r>
              <a:rPr lang="en-US" sz="2399">
                <a:solidFill>
                  <a:srgbClr val="FFFFFF"/>
                </a:solidFill>
                <a:latin typeface="Roca One"/>
              </a:rPr>
              <a:t>Our data exploration begins with an examination of energy generation by various sources, such as fossil fuels (brown coal/lignite, coal-derived gas, gas, hard coal, oil, oil shale, and peat), biomass, geothermal, and renewables like wind (offshore and onshore) and solar. This allows us to understand the distribution and dynamics of energy sources that power the nation.</a:t>
            </a:r>
          </a:p>
          <a:p>
            <a:pPr algn="l">
              <a:lnSpc>
                <a:spcPts val="3359"/>
              </a:lnSpc>
            </a:pPr>
            <a:r>
              <a:rPr lang="en-US" sz="2399">
                <a:solidFill>
                  <a:srgbClr val="FFFFFF"/>
                </a:solidFill>
                <a:latin typeface="Roca One"/>
              </a:rPr>
              <a:t>We delve into the patterns and trends in energy demand by analyzing the total load forecasts and actual total load data. This reveals the temporal and seasonal variations in electricity consumption, which is critical for precise forecasting.</a:t>
            </a:r>
          </a:p>
          <a:p>
            <a:pPr algn="l">
              <a:lnSpc>
                <a:spcPts val="3359"/>
              </a:lnSpc>
            </a:pPr>
            <a:r>
              <a:rPr lang="en-US" sz="2399">
                <a:solidFill>
                  <a:srgbClr val="FFFFFF"/>
                </a:solidFill>
                <a:latin typeface="Roca One"/>
              </a:rPr>
              <a:t>Our exploration also encompasses the pricing landscape. We scrutinize day-ahead price forecasts and actual energy prices to discern the factors driving pricing fluctuations, providing the foundation for our forecasting model's pricing component.</a:t>
            </a:r>
          </a:p>
          <a:p>
            <a:pPr algn="l">
              <a:lnSpc>
                <a:spcPts val="3359"/>
              </a:lnSpc>
            </a:pPr>
            <a:r>
              <a:rPr lang="en-US" sz="2399">
                <a:solidFill>
                  <a:srgbClr val="FFFFFF"/>
                </a:solidFill>
                <a:latin typeface="Roca One"/>
              </a:rPr>
              <a:t>Throughout this exploration, we aim to identify correlations, outliers, and any discernible anomalies in the data. This process is fundamental to the success of our project, as it sets the stage for model development and predictive accuracy. We will present our findings in subsequent slides to illustrate how data insights influence our approach and contribute to our mission of harnessing technology for the betterment of the energy landscape in Spain.</a:t>
            </a:r>
          </a:p>
          <a:p>
            <a:pPr algn="l">
              <a:lnSpc>
                <a:spcPts val="3359"/>
              </a:lnSpc>
            </a:pPr>
          </a:p>
        </p:txBody>
      </p:sp>
      <p:grpSp>
        <p:nvGrpSpPr>
          <p:cNvPr name="Group 6" id="6"/>
          <p:cNvGrpSpPr/>
          <p:nvPr/>
        </p:nvGrpSpPr>
        <p:grpSpPr>
          <a:xfrm rot="0">
            <a:off x="17222021" y="0"/>
            <a:ext cx="1047750" cy="1047750"/>
            <a:chOff x="0" y="0"/>
            <a:chExt cx="1397000" cy="1397000"/>
          </a:xfrm>
        </p:grpSpPr>
        <p:sp>
          <p:nvSpPr>
            <p:cNvPr name="Freeform 7" id="7"/>
            <p:cNvSpPr/>
            <p:nvPr/>
          </p:nvSpPr>
          <p:spPr>
            <a:xfrm flipH="false" flipV="false" rot="0">
              <a:off x="0" y="0"/>
              <a:ext cx="1397000" cy="1397000"/>
            </a:xfrm>
            <a:custGeom>
              <a:avLst/>
              <a:gdLst/>
              <a:ahLst/>
              <a:cxnLst/>
              <a:rect r="r" b="b" t="t" l="l"/>
              <a:pathLst>
                <a:path h="1397000" w="1397000">
                  <a:moveTo>
                    <a:pt x="0" y="0"/>
                  </a:moveTo>
                  <a:lnTo>
                    <a:pt x="1397000" y="0"/>
                  </a:lnTo>
                  <a:lnTo>
                    <a:pt x="1397000" y="1397000"/>
                  </a:lnTo>
                  <a:lnTo>
                    <a:pt x="0" y="1397000"/>
                  </a:lnTo>
                  <a:lnTo>
                    <a:pt x="0" y="0"/>
                  </a:lnTo>
                  <a:close/>
                </a:path>
              </a:pathLst>
            </a:custGeom>
            <a:blipFill>
              <a:blip r:embed="rId5"/>
              <a:stretch>
                <a:fillRect l="0" t="0" r="0" b="0"/>
              </a:stretch>
            </a:blipFill>
          </p:spPr>
        </p:sp>
      </p:grpSp>
      <p:sp>
        <p:nvSpPr>
          <p:cNvPr name="TextBox 8" id="8"/>
          <p:cNvSpPr txBox="true"/>
          <p:nvPr/>
        </p:nvSpPr>
        <p:spPr>
          <a:xfrm rot="0">
            <a:off x="12018107" y="1521750"/>
            <a:ext cx="4614155" cy="462823"/>
          </a:xfrm>
          <a:prstGeom prst="rect">
            <a:avLst/>
          </a:prstGeom>
        </p:spPr>
        <p:txBody>
          <a:bodyPr anchor="t" rtlCol="false" tIns="0" lIns="0" bIns="0" rIns="0">
            <a:spAutoFit/>
          </a:bodyPr>
          <a:lstStyle/>
          <a:p>
            <a:pPr algn="r">
              <a:lnSpc>
                <a:spcPts val="3984"/>
              </a:lnSpc>
            </a:pPr>
            <a:r>
              <a:rPr lang="en-US" sz="3795">
                <a:solidFill>
                  <a:srgbClr val="0E1340"/>
                </a:solidFill>
                <a:latin typeface="Roca One"/>
              </a:rPr>
              <a:t>NeuralNinja</a:t>
            </a:r>
          </a:p>
        </p:txBody>
      </p:sp>
      <p:sp>
        <p:nvSpPr>
          <p:cNvPr name="TextBox 9" id="9"/>
          <p:cNvSpPr txBox="true"/>
          <p:nvPr/>
        </p:nvSpPr>
        <p:spPr>
          <a:xfrm rot="0">
            <a:off x="1683166" y="1474125"/>
            <a:ext cx="5481176" cy="462823"/>
          </a:xfrm>
          <a:prstGeom prst="rect">
            <a:avLst/>
          </a:prstGeom>
        </p:spPr>
        <p:txBody>
          <a:bodyPr anchor="t" rtlCol="false" tIns="0" lIns="0" bIns="0" rIns="0">
            <a:spAutoFit/>
          </a:bodyPr>
          <a:lstStyle/>
          <a:p>
            <a:pPr algn="l">
              <a:lnSpc>
                <a:spcPts val="3984"/>
              </a:lnSpc>
            </a:pPr>
            <a:r>
              <a:rPr lang="en-US" sz="3795">
                <a:solidFill>
                  <a:srgbClr val="FF9405"/>
                </a:solidFill>
                <a:latin typeface="Roca One"/>
              </a:rPr>
              <a:t>Data Exploration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DAFx9eISwJo</dc:identifier>
  <dcterms:modified xsi:type="dcterms:W3CDTF">2011-08-01T06:04:30Z</dcterms:modified>
  <cp:revision>1</cp:revision>
  <dc:title>IBM Z DATATHON NEURALNINJA.pptx</dc:title>
</cp:coreProperties>
</file>